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33"/>
  </p:notesMasterIdLst>
  <p:sldIdLst>
    <p:sldId id="305" r:id="rId3"/>
    <p:sldId id="298" r:id="rId4"/>
    <p:sldId id="269" r:id="rId5"/>
    <p:sldId id="270" r:id="rId6"/>
    <p:sldId id="271" r:id="rId7"/>
    <p:sldId id="272" r:id="rId8"/>
    <p:sldId id="273" r:id="rId9"/>
    <p:sldId id="274" r:id="rId10"/>
    <p:sldId id="275" r:id="rId11"/>
    <p:sldId id="299" r:id="rId12"/>
    <p:sldId id="277" r:id="rId13"/>
    <p:sldId id="280" r:id="rId14"/>
    <p:sldId id="279" r:id="rId15"/>
    <p:sldId id="300" r:id="rId16"/>
    <p:sldId id="282" r:id="rId17"/>
    <p:sldId id="283" r:id="rId18"/>
    <p:sldId id="284" r:id="rId19"/>
    <p:sldId id="301" r:id="rId20"/>
    <p:sldId id="286" r:id="rId21"/>
    <p:sldId id="287" r:id="rId22"/>
    <p:sldId id="288" r:id="rId23"/>
    <p:sldId id="302" r:id="rId24"/>
    <p:sldId id="290" r:id="rId25"/>
    <p:sldId id="291" r:id="rId26"/>
    <p:sldId id="292" r:id="rId27"/>
    <p:sldId id="293" r:id="rId28"/>
    <p:sldId id="303" r:id="rId29"/>
    <p:sldId id="304" r:id="rId30"/>
    <p:sldId id="295" r:id="rId31"/>
    <p:sldId id="306" r:id="rId32"/>
  </p:sldIdLst>
  <p:sldSz cx="11430000" cy="6350000"/>
  <p:notesSz cx="11430000" cy="635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C167"/>
    <a:srgbClr val="004821"/>
    <a:srgbClr val="00682F"/>
    <a:srgbClr val="5675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73"/>
    <p:restoredTop sz="88353"/>
  </p:normalViewPr>
  <p:slideViewPr>
    <p:cSldViewPr>
      <p:cViewPr varScale="1">
        <p:scale>
          <a:sx n="137" d="100"/>
          <a:sy n="137" d="100"/>
        </p:scale>
        <p:origin x="120" y="19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953000" cy="3190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6473825" y="0"/>
            <a:ext cx="4953000" cy="319088"/>
          </a:xfrm>
          <a:prstGeom prst="rect">
            <a:avLst/>
          </a:prstGeom>
        </p:spPr>
        <p:txBody>
          <a:bodyPr vert="horz" lIns="91440" tIns="45720" rIns="91440" bIns="45720" rtlCol="0"/>
          <a:lstStyle>
            <a:lvl1pPr algn="r">
              <a:defRPr sz="1200"/>
            </a:lvl1pPr>
          </a:lstStyle>
          <a:p>
            <a:fld id="{3744346F-93E4-6346-8F5B-1ADABB68D5EC}" type="datetimeFigureOut">
              <a:rPr lang="es-EC" smtClean="0"/>
              <a:t>19/10/2022</a:t>
            </a:fld>
            <a:endParaRPr lang="es-EC"/>
          </a:p>
        </p:txBody>
      </p:sp>
      <p:sp>
        <p:nvSpPr>
          <p:cNvPr id="4" name="Marcador de imagen de diapositiva 3"/>
          <p:cNvSpPr>
            <a:spLocks noGrp="1" noRot="1" noChangeAspect="1"/>
          </p:cNvSpPr>
          <p:nvPr>
            <p:ph type="sldImg" idx="2"/>
          </p:nvPr>
        </p:nvSpPr>
        <p:spPr>
          <a:xfrm>
            <a:off x="3786188" y="793750"/>
            <a:ext cx="3857625" cy="2143125"/>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1143000" y="3055938"/>
            <a:ext cx="9144000" cy="2500312"/>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6030913"/>
            <a:ext cx="4953000" cy="3190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6473825" y="6030913"/>
            <a:ext cx="4953000" cy="319087"/>
          </a:xfrm>
          <a:prstGeom prst="rect">
            <a:avLst/>
          </a:prstGeom>
        </p:spPr>
        <p:txBody>
          <a:bodyPr vert="horz" lIns="91440" tIns="45720" rIns="91440" bIns="45720" rtlCol="0" anchor="b"/>
          <a:lstStyle>
            <a:lvl1pPr algn="r">
              <a:defRPr sz="1200"/>
            </a:lvl1pPr>
          </a:lstStyle>
          <a:p>
            <a:fld id="{108BC958-446A-1147-B3E8-774FADB40E57}" type="slidenum">
              <a:rPr lang="es-EC" smtClean="0"/>
              <a:t>‹Nº›</a:t>
            </a:fld>
            <a:endParaRPr lang="es-EC"/>
          </a:p>
        </p:txBody>
      </p:sp>
    </p:spTree>
    <p:extLst>
      <p:ext uri="{BB962C8B-B14F-4D97-AF65-F5344CB8AC3E}">
        <p14:creationId xmlns:p14="http://schemas.microsoft.com/office/powerpoint/2010/main" val="192378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A1A12-4038-4C12-8391-EA0B39D3E3A5}"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977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68500"/>
            <a:ext cx="9715500" cy="133350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14500" y="3556000"/>
            <a:ext cx="8001000" cy="1587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sz="half" idx="2"/>
          </p:nvPr>
        </p:nvSpPr>
        <p:spPr>
          <a:xfrm>
            <a:off x="571500" y="1460500"/>
            <a:ext cx="497205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886450" y="1460500"/>
            <a:ext cx="4972050" cy="41910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68500"/>
            <a:ext cx="9715500" cy="133350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14500" y="3556000"/>
            <a:ext cx="8001000" cy="1587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2914854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rgbClr val="414042"/>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8500" b="0" i="0">
                <a:solidFill>
                  <a:srgbClr val="2A3E70"/>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1433898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rgbClr val="414042"/>
                </a:solidFill>
                <a:latin typeface="Verdana"/>
                <a:cs typeface="Verdana"/>
              </a:defRPr>
            </a:lvl1pPr>
          </a:lstStyle>
          <a:p>
            <a:endParaRPr/>
          </a:p>
        </p:txBody>
      </p:sp>
      <p:sp>
        <p:nvSpPr>
          <p:cNvPr id="3" name="Holder 3"/>
          <p:cNvSpPr>
            <a:spLocks noGrp="1"/>
          </p:cNvSpPr>
          <p:nvPr>
            <p:ph sz="half" idx="2"/>
          </p:nvPr>
        </p:nvSpPr>
        <p:spPr>
          <a:xfrm>
            <a:off x="571500" y="1460500"/>
            <a:ext cx="497205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886450" y="1460500"/>
            <a:ext cx="4972050" cy="41910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7" name="Holder 7"/>
          <p:cNvSpPr>
            <a:spLocks noGrp="1"/>
          </p:cNvSpPr>
          <p:nvPr>
            <p:ph type="sldNum" sz="quarter" idx="7"/>
          </p:nvPr>
        </p:nvSpPr>
        <p:spPr/>
        <p:txBody>
          <a:bodyPr lIns="0" tIns="0" rIns="0" bIns="0"/>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1622746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1429072" cy="6350000"/>
          </a:xfrm>
          <a:prstGeom prst="rect">
            <a:avLst/>
          </a:prstGeom>
        </p:spPr>
      </p:pic>
      <p:pic>
        <p:nvPicPr>
          <p:cNvPr id="17" name="bg object 17"/>
          <p:cNvPicPr/>
          <p:nvPr/>
        </p:nvPicPr>
        <p:blipFill>
          <a:blip r:embed="rId3" cstate="print"/>
          <a:stretch>
            <a:fillRect/>
          </a:stretch>
        </p:blipFill>
        <p:spPr>
          <a:xfrm>
            <a:off x="8903766" y="3923717"/>
            <a:ext cx="69240" cy="107099"/>
          </a:xfrm>
          <a:prstGeom prst="rect">
            <a:avLst/>
          </a:prstGeom>
        </p:spPr>
      </p:pic>
      <p:pic>
        <p:nvPicPr>
          <p:cNvPr id="18" name="bg object 18"/>
          <p:cNvPicPr/>
          <p:nvPr/>
        </p:nvPicPr>
        <p:blipFill>
          <a:blip r:embed="rId4" cstate="print"/>
          <a:stretch>
            <a:fillRect/>
          </a:stretch>
        </p:blipFill>
        <p:spPr>
          <a:xfrm>
            <a:off x="8995499" y="3949660"/>
            <a:ext cx="71500" cy="81305"/>
          </a:xfrm>
          <a:prstGeom prst="rect">
            <a:avLst/>
          </a:prstGeom>
        </p:spPr>
      </p:pic>
      <p:pic>
        <p:nvPicPr>
          <p:cNvPr id="19" name="bg object 19"/>
          <p:cNvPicPr/>
          <p:nvPr/>
        </p:nvPicPr>
        <p:blipFill>
          <a:blip r:embed="rId5" cstate="print"/>
          <a:stretch>
            <a:fillRect/>
          </a:stretch>
        </p:blipFill>
        <p:spPr>
          <a:xfrm>
            <a:off x="9089960" y="3927793"/>
            <a:ext cx="309299" cy="103329"/>
          </a:xfrm>
          <a:prstGeom prst="rect">
            <a:avLst/>
          </a:prstGeom>
        </p:spPr>
      </p:pic>
      <p:sp>
        <p:nvSpPr>
          <p:cNvPr id="20" name="bg object 20"/>
          <p:cNvSpPr/>
          <p:nvPr/>
        </p:nvSpPr>
        <p:spPr>
          <a:xfrm>
            <a:off x="8913114" y="4076115"/>
            <a:ext cx="18415" cy="110489"/>
          </a:xfrm>
          <a:custGeom>
            <a:avLst/>
            <a:gdLst/>
            <a:ahLst/>
            <a:cxnLst/>
            <a:rect l="l" t="t" r="r" b="b"/>
            <a:pathLst>
              <a:path w="18415" h="110489">
                <a:moveTo>
                  <a:pt x="18262" y="0"/>
                </a:moveTo>
                <a:lnTo>
                  <a:pt x="0" y="0"/>
                </a:lnTo>
                <a:lnTo>
                  <a:pt x="0" y="110121"/>
                </a:lnTo>
                <a:lnTo>
                  <a:pt x="18262" y="110121"/>
                </a:lnTo>
                <a:lnTo>
                  <a:pt x="18262" y="0"/>
                </a:lnTo>
                <a:close/>
              </a:path>
            </a:pathLst>
          </a:custGeom>
          <a:solidFill>
            <a:srgbClr val="2A3E70"/>
          </a:solidFill>
        </p:spPr>
        <p:txBody>
          <a:bodyPr wrap="square" lIns="0" tIns="0" rIns="0" bIns="0" rtlCol="0"/>
          <a:lstStyle/>
          <a:p>
            <a:endParaRPr/>
          </a:p>
        </p:txBody>
      </p:sp>
      <p:pic>
        <p:nvPicPr>
          <p:cNvPr id="21" name="bg object 21"/>
          <p:cNvPicPr/>
          <p:nvPr/>
        </p:nvPicPr>
        <p:blipFill>
          <a:blip r:embed="rId6" cstate="print"/>
          <a:stretch>
            <a:fillRect/>
          </a:stretch>
        </p:blipFill>
        <p:spPr>
          <a:xfrm>
            <a:off x="8950847" y="4104922"/>
            <a:ext cx="84924" cy="83121"/>
          </a:xfrm>
          <a:prstGeom prst="rect">
            <a:avLst/>
          </a:prstGeom>
        </p:spPr>
      </p:pic>
      <p:sp>
        <p:nvSpPr>
          <p:cNvPr id="22" name="bg object 22"/>
          <p:cNvSpPr/>
          <p:nvPr/>
        </p:nvSpPr>
        <p:spPr>
          <a:xfrm>
            <a:off x="9100667" y="4076115"/>
            <a:ext cx="18415" cy="110489"/>
          </a:xfrm>
          <a:custGeom>
            <a:avLst/>
            <a:gdLst/>
            <a:ahLst/>
            <a:cxnLst/>
            <a:rect l="l" t="t" r="r" b="b"/>
            <a:pathLst>
              <a:path w="18415" h="110489">
                <a:moveTo>
                  <a:pt x="18249" y="0"/>
                </a:moveTo>
                <a:lnTo>
                  <a:pt x="0" y="0"/>
                </a:lnTo>
                <a:lnTo>
                  <a:pt x="0" y="110121"/>
                </a:lnTo>
                <a:lnTo>
                  <a:pt x="18249" y="110121"/>
                </a:lnTo>
                <a:lnTo>
                  <a:pt x="18249" y="0"/>
                </a:lnTo>
                <a:close/>
              </a:path>
            </a:pathLst>
          </a:custGeom>
          <a:solidFill>
            <a:srgbClr val="2A3E70"/>
          </a:solidFill>
        </p:spPr>
        <p:txBody>
          <a:bodyPr wrap="square" lIns="0" tIns="0" rIns="0" bIns="0" rtlCol="0"/>
          <a:lstStyle/>
          <a:p>
            <a:endParaRPr/>
          </a:p>
        </p:txBody>
      </p:sp>
      <p:pic>
        <p:nvPicPr>
          <p:cNvPr id="23" name="bg object 23"/>
          <p:cNvPicPr/>
          <p:nvPr/>
        </p:nvPicPr>
        <p:blipFill>
          <a:blip r:embed="rId7" cstate="print"/>
          <a:stretch>
            <a:fillRect/>
          </a:stretch>
        </p:blipFill>
        <p:spPr>
          <a:xfrm>
            <a:off x="9138391" y="4104915"/>
            <a:ext cx="181789" cy="105752"/>
          </a:xfrm>
          <a:prstGeom prst="rect">
            <a:avLst/>
          </a:prstGeom>
        </p:spPr>
      </p:pic>
      <p:pic>
        <p:nvPicPr>
          <p:cNvPr id="24" name="bg object 24"/>
          <p:cNvPicPr/>
          <p:nvPr/>
        </p:nvPicPr>
        <p:blipFill>
          <a:blip r:embed="rId8" cstate="print"/>
          <a:stretch>
            <a:fillRect/>
          </a:stretch>
        </p:blipFill>
        <p:spPr>
          <a:xfrm>
            <a:off x="9342991" y="4105069"/>
            <a:ext cx="125524" cy="82821"/>
          </a:xfrm>
          <a:prstGeom prst="rect">
            <a:avLst/>
          </a:prstGeom>
        </p:spPr>
      </p:pic>
      <p:pic>
        <p:nvPicPr>
          <p:cNvPr id="25" name="bg object 25"/>
          <p:cNvPicPr/>
          <p:nvPr/>
        </p:nvPicPr>
        <p:blipFill>
          <a:blip r:embed="rId9" cstate="print"/>
          <a:stretch>
            <a:fillRect/>
          </a:stretch>
        </p:blipFill>
        <p:spPr>
          <a:xfrm>
            <a:off x="9490256" y="4104916"/>
            <a:ext cx="299344" cy="83126"/>
          </a:xfrm>
          <a:prstGeom prst="rect">
            <a:avLst/>
          </a:prstGeom>
        </p:spPr>
      </p:pic>
      <p:pic>
        <p:nvPicPr>
          <p:cNvPr id="26" name="bg object 26"/>
          <p:cNvPicPr/>
          <p:nvPr/>
        </p:nvPicPr>
        <p:blipFill>
          <a:blip r:embed="rId10" cstate="print"/>
          <a:stretch>
            <a:fillRect/>
          </a:stretch>
        </p:blipFill>
        <p:spPr>
          <a:xfrm>
            <a:off x="7344755" y="3621124"/>
            <a:ext cx="1290980" cy="610836"/>
          </a:xfrm>
          <a:prstGeom prst="rect">
            <a:avLst/>
          </a:prstGeom>
        </p:spPr>
      </p:pic>
      <p:sp>
        <p:nvSpPr>
          <p:cNvPr id="27" name="bg object 27"/>
          <p:cNvSpPr/>
          <p:nvPr/>
        </p:nvSpPr>
        <p:spPr>
          <a:xfrm>
            <a:off x="8767229" y="3824973"/>
            <a:ext cx="24765" cy="450850"/>
          </a:xfrm>
          <a:custGeom>
            <a:avLst/>
            <a:gdLst/>
            <a:ahLst/>
            <a:cxnLst/>
            <a:rect l="l" t="t" r="r" b="b"/>
            <a:pathLst>
              <a:path w="24765" h="450850">
                <a:moveTo>
                  <a:pt x="24180" y="0"/>
                </a:moveTo>
                <a:lnTo>
                  <a:pt x="0" y="0"/>
                </a:lnTo>
                <a:lnTo>
                  <a:pt x="0" y="450545"/>
                </a:lnTo>
                <a:lnTo>
                  <a:pt x="24180" y="450545"/>
                </a:lnTo>
                <a:lnTo>
                  <a:pt x="24180" y="0"/>
                </a:lnTo>
                <a:close/>
              </a:path>
            </a:pathLst>
          </a:custGeom>
          <a:solidFill>
            <a:srgbClr val="D3A321"/>
          </a:solidFill>
        </p:spPr>
        <p:txBody>
          <a:bodyPr wrap="square" lIns="0" tIns="0" rIns="0" bIns="0" rtlCol="0"/>
          <a:lstStyle/>
          <a:p>
            <a:endParaRPr/>
          </a:p>
        </p:txBody>
      </p:sp>
      <p:sp>
        <p:nvSpPr>
          <p:cNvPr id="28" name="bg object 28"/>
          <p:cNvSpPr/>
          <p:nvPr/>
        </p:nvSpPr>
        <p:spPr>
          <a:xfrm>
            <a:off x="8767229" y="4037456"/>
            <a:ext cx="24765" cy="238125"/>
          </a:xfrm>
          <a:custGeom>
            <a:avLst/>
            <a:gdLst/>
            <a:ahLst/>
            <a:cxnLst/>
            <a:rect l="l" t="t" r="r" b="b"/>
            <a:pathLst>
              <a:path w="24765" h="238125">
                <a:moveTo>
                  <a:pt x="24180" y="0"/>
                </a:moveTo>
                <a:lnTo>
                  <a:pt x="0" y="0"/>
                </a:lnTo>
                <a:lnTo>
                  <a:pt x="0" y="238061"/>
                </a:lnTo>
                <a:lnTo>
                  <a:pt x="24180" y="238061"/>
                </a:lnTo>
                <a:lnTo>
                  <a:pt x="24180" y="0"/>
                </a:lnTo>
                <a:close/>
              </a:path>
            </a:pathLst>
          </a:custGeom>
          <a:solidFill>
            <a:srgbClr val="2A3E70"/>
          </a:solidFill>
        </p:spPr>
        <p:txBody>
          <a:bodyPr wrap="square" lIns="0" tIns="0" rIns="0" bIns="0" rtlCol="0"/>
          <a:lstStyle/>
          <a:p>
            <a:endParaRPr/>
          </a:p>
        </p:txBody>
      </p:sp>
      <p:sp>
        <p:nvSpPr>
          <p:cNvPr id="29" name="bg object 29"/>
          <p:cNvSpPr/>
          <p:nvPr/>
        </p:nvSpPr>
        <p:spPr>
          <a:xfrm>
            <a:off x="8767229" y="4155236"/>
            <a:ext cx="24765" cy="120650"/>
          </a:xfrm>
          <a:custGeom>
            <a:avLst/>
            <a:gdLst/>
            <a:ahLst/>
            <a:cxnLst/>
            <a:rect l="l" t="t" r="r" b="b"/>
            <a:pathLst>
              <a:path w="24765" h="120650">
                <a:moveTo>
                  <a:pt x="24180" y="0"/>
                </a:moveTo>
                <a:lnTo>
                  <a:pt x="0" y="0"/>
                </a:lnTo>
                <a:lnTo>
                  <a:pt x="0" y="120281"/>
                </a:lnTo>
                <a:lnTo>
                  <a:pt x="24180" y="120281"/>
                </a:lnTo>
                <a:lnTo>
                  <a:pt x="24180" y="0"/>
                </a:lnTo>
                <a:close/>
              </a:path>
            </a:pathLst>
          </a:custGeom>
          <a:solidFill>
            <a:srgbClr val="CA3F3E"/>
          </a:solidFill>
        </p:spPr>
        <p:txBody>
          <a:bodyPr wrap="square" lIns="0" tIns="0" rIns="0" bIns="0" rtlCol="0"/>
          <a:lstStyle/>
          <a:p>
            <a:endParaRPr/>
          </a:p>
        </p:txBody>
      </p:sp>
      <p:pic>
        <p:nvPicPr>
          <p:cNvPr id="30" name="bg object 30"/>
          <p:cNvPicPr/>
          <p:nvPr/>
        </p:nvPicPr>
        <p:blipFill>
          <a:blip r:embed="rId11" cstate="print"/>
          <a:stretch>
            <a:fillRect/>
          </a:stretch>
        </p:blipFill>
        <p:spPr>
          <a:xfrm>
            <a:off x="5477319" y="3644809"/>
            <a:ext cx="1577045" cy="726197"/>
          </a:xfrm>
          <a:prstGeom prst="rect">
            <a:avLst/>
          </a:prstGeom>
        </p:spPr>
      </p:pic>
      <p:sp>
        <p:nvSpPr>
          <p:cNvPr id="2" name="Holder 2"/>
          <p:cNvSpPr>
            <a:spLocks noGrp="1"/>
          </p:cNvSpPr>
          <p:nvPr>
            <p:ph type="title"/>
          </p:nvPr>
        </p:nvSpPr>
        <p:spPr/>
        <p:txBody>
          <a:bodyPr lIns="0" tIns="0" rIns="0" bIns="0"/>
          <a:lstStyle>
            <a:lvl1pPr>
              <a:defRPr sz="3400" b="0" i="0">
                <a:solidFill>
                  <a:srgbClr val="414042"/>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5" name="Holder 5"/>
          <p:cNvSpPr>
            <a:spLocks noGrp="1"/>
          </p:cNvSpPr>
          <p:nvPr>
            <p:ph type="sldNum" sz="quarter" idx="7"/>
          </p:nvPr>
        </p:nvSpPr>
        <p:spPr/>
        <p:txBody>
          <a:bodyPr lIns="0" tIns="0" rIns="0" bIns="0"/>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370503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4" name="Holder 4"/>
          <p:cNvSpPr>
            <a:spLocks noGrp="1"/>
          </p:cNvSpPr>
          <p:nvPr>
            <p:ph type="sldNum" sz="quarter" idx="7"/>
          </p:nvPr>
        </p:nvSpPr>
        <p:spPr/>
        <p:txBody>
          <a:bodyPr lIns="0" tIns="0" rIns="0" bIns="0"/>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30370268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80404" y="526008"/>
            <a:ext cx="3778250" cy="375919"/>
          </a:xfrm>
          <a:prstGeom prst="rect">
            <a:avLst/>
          </a:prstGeom>
        </p:spPr>
        <p:txBody>
          <a:bodyPr wrap="square" lIns="0" tIns="0" rIns="0" bIns="0">
            <a:spAutoFit/>
          </a:bodyPr>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a:xfrm>
            <a:off x="571500" y="1460500"/>
            <a:ext cx="1028700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9858" y="5859979"/>
            <a:ext cx="2267585" cy="220979"/>
          </a:xfrm>
          <a:prstGeom prst="rect">
            <a:avLst/>
          </a:prstGeom>
        </p:spPr>
        <p:txBody>
          <a:bodyPr wrap="square" lIns="0" tIns="0" rIns="0" bIns="0">
            <a:spAutoFit/>
          </a:bodyPr>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a:xfrm>
            <a:off x="571500" y="5905500"/>
            <a:ext cx="2628900" cy="3175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a:xfrm>
            <a:off x="8229600" y="5905500"/>
            <a:ext cx="2628900" cy="3175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33017" y="1212453"/>
            <a:ext cx="3473450" cy="543560"/>
          </a:xfrm>
          <a:prstGeom prst="rect">
            <a:avLst/>
          </a:prstGeom>
        </p:spPr>
        <p:txBody>
          <a:bodyPr wrap="square" lIns="0" tIns="0" rIns="0" bIns="0">
            <a:spAutoFit/>
          </a:bodyPr>
          <a:lstStyle>
            <a:lvl1pPr>
              <a:defRPr sz="3400" b="0" i="0">
                <a:solidFill>
                  <a:srgbClr val="414042"/>
                </a:solidFill>
                <a:latin typeface="Verdana"/>
                <a:cs typeface="Verdana"/>
              </a:defRPr>
            </a:lvl1pPr>
          </a:lstStyle>
          <a:p>
            <a:endParaRPr/>
          </a:p>
        </p:txBody>
      </p:sp>
      <p:sp>
        <p:nvSpPr>
          <p:cNvPr id="3" name="Holder 3"/>
          <p:cNvSpPr>
            <a:spLocks noGrp="1"/>
          </p:cNvSpPr>
          <p:nvPr>
            <p:ph type="body" idx="1"/>
          </p:nvPr>
        </p:nvSpPr>
        <p:spPr>
          <a:xfrm>
            <a:off x="1484845" y="1070903"/>
            <a:ext cx="4626610" cy="2885440"/>
          </a:xfrm>
          <a:prstGeom prst="rect">
            <a:avLst/>
          </a:prstGeom>
        </p:spPr>
        <p:txBody>
          <a:bodyPr wrap="square" lIns="0" tIns="0" rIns="0" bIns="0">
            <a:spAutoFit/>
          </a:bodyPr>
          <a:lstStyle>
            <a:lvl1pPr>
              <a:defRPr sz="8500" b="0" i="0">
                <a:solidFill>
                  <a:srgbClr val="2A3E70"/>
                </a:solidFill>
                <a:latin typeface="Lucida Sans Unicode"/>
                <a:cs typeface="Lucida Sans Unicode"/>
              </a:defRPr>
            </a:lvl1pPr>
          </a:lstStyle>
          <a:p>
            <a:endParaRPr/>
          </a:p>
        </p:txBody>
      </p:sp>
      <p:sp>
        <p:nvSpPr>
          <p:cNvPr id="4" name="Holder 4"/>
          <p:cNvSpPr>
            <a:spLocks noGrp="1"/>
          </p:cNvSpPr>
          <p:nvPr>
            <p:ph type="ftr" sz="quarter" idx="5"/>
          </p:nvPr>
        </p:nvSpPr>
        <p:spPr>
          <a:xfrm>
            <a:off x="3886200" y="5905500"/>
            <a:ext cx="3657600" cy="3175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05500"/>
            <a:ext cx="2628900" cy="3175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a:xfrm>
            <a:off x="231700" y="5888552"/>
            <a:ext cx="334645" cy="374650"/>
          </a:xfrm>
          <a:prstGeom prst="rect">
            <a:avLst/>
          </a:prstGeom>
        </p:spPr>
        <p:txBody>
          <a:bodyPr wrap="square" lIns="0" tIns="0" rIns="0" bIns="0">
            <a:spAutoFit/>
          </a:bodyPr>
          <a:lstStyle>
            <a:lvl1pPr>
              <a:defRPr sz="1800" b="0" i="0">
                <a:solidFill>
                  <a:srgbClr val="231F20"/>
                </a:solidFill>
                <a:latin typeface="Verdana"/>
                <a:cs typeface="Verdana"/>
              </a:defRPr>
            </a:lvl1pPr>
          </a:lstStyle>
          <a:p>
            <a:pPr marL="73660">
              <a:lnSpc>
                <a:spcPct val="100000"/>
              </a:lnSpc>
              <a:spcBef>
                <a:spcPts val="605"/>
              </a:spcBef>
            </a:pPr>
            <a:fld id="{81D60167-4931-47E6-BA6A-407CBD079E47}" type="slidenum">
              <a:rPr spc="-285" dirty="0"/>
              <a:t>‹Nº›</a:t>
            </a:fld>
            <a:endParaRPr spc="-285" dirty="0"/>
          </a:p>
        </p:txBody>
      </p:sp>
    </p:spTree>
    <p:extLst>
      <p:ext uri="{BB962C8B-B14F-4D97-AF65-F5344CB8AC3E}">
        <p14:creationId xmlns:p14="http://schemas.microsoft.com/office/powerpoint/2010/main" val="92080943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1420716" cy="6350000"/>
          </a:xfrm>
          <a:prstGeom prst="rect">
            <a:avLst/>
          </a:prstGeom>
        </p:spPr>
      </p:pic>
      <p:grpSp>
        <p:nvGrpSpPr>
          <p:cNvPr id="3" name="object 3"/>
          <p:cNvGrpSpPr/>
          <p:nvPr/>
        </p:nvGrpSpPr>
        <p:grpSpPr>
          <a:xfrm>
            <a:off x="6820696" y="0"/>
            <a:ext cx="4609465" cy="6350000"/>
            <a:chOff x="6820696" y="0"/>
            <a:chExt cx="4609465" cy="6350000"/>
          </a:xfrm>
        </p:grpSpPr>
        <p:pic>
          <p:nvPicPr>
            <p:cNvPr id="4" name="object 4"/>
            <p:cNvPicPr/>
            <p:nvPr/>
          </p:nvPicPr>
          <p:blipFill>
            <a:blip r:embed="rId4" cstate="print"/>
            <a:stretch>
              <a:fillRect/>
            </a:stretch>
          </p:blipFill>
          <p:spPr>
            <a:xfrm>
              <a:off x="6820696" y="322668"/>
              <a:ext cx="4609303" cy="5812026"/>
            </a:xfrm>
            <a:prstGeom prst="rect">
              <a:avLst/>
            </a:prstGeom>
          </p:spPr>
        </p:pic>
        <p:sp>
          <p:nvSpPr>
            <p:cNvPr id="5" name="object 5"/>
            <p:cNvSpPr/>
            <p:nvPr/>
          </p:nvSpPr>
          <p:spPr>
            <a:xfrm>
              <a:off x="7765918" y="0"/>
              <a:ext cx="3664585" cy="6350000"/>
            </a:xfrm>
            <a:custGeom>
              <a:avLst/>
              <a:gdLst/>
              <a:ahLst/>
              <a:cxnLst/>
              <a:rect l="l" t="t" r="r" b="b"/>
              <a:pathLst>
                <a:path w="3664584" h="6350000">
                  <a:moveTo>
                    <a:pt x="3664077" y="0"/>
                  </a:moveTo>
                  <a:lnTo>
                    <a:pt x="0" y="0"/>
                  </a:lnTo>
                  <a:lnTo>
                    <a:pt x="3214217" y="6350000"/>
                  </a:lnTo>
                  <a:lnTo>
                    <a:pt x="3664077" y="6350000"/>
                  </a:lnTo>
                  <a:lnTo>
                    <a:pt x="3664077" y="0"/>
                  </a:lnTo>
                  <a:close/>
                </a:path>
              </a:pathLst>
            </a:custGeom>
            <a:solidFill>
              <a:srgbClr val="336DA1">
                <a:alpha val="3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6" name="object 6"/>
          <p:cNvPicPr/>
          <p:nvPr/>
        </p:nvPicPr>
        <p:blipFill>
          <a:blip r:embed="rId5" cstate="print"/>
          <a:stretch>
            <a:fillRect/>
          </a:stretch>
        </p:blipFill>
        <p:spPr>
          <a:xfrm>
            <a:off x="5241005" y="5186612"/>
            <a:ext cx="735831" cy="238371"/>
          </a:xfrm>
          <a:prstGeom prst="rect">
            <a:avLst/>
          </a:prstGeom>
        </p:spPr>
      </p:pic>
      <p:pic>
        <p:nvPicPr>
          <p:cNvPr id="7" name="object 7"/>
          <p:cNvPicPr/>
          <p:nvPr/>
        </p:nvPicPr>
        <p:blipFill>
          <a:blip r:embed="rId6" cstate="print"/>
          <a:stretch>
            <a:fillRect/>
          </a:stretch>
        </p:blipFill>
        <p:spPr>
          <a:xfrm>
            <a:off x="3945990" y="4933546"/>
            <a:ext cx="1072358" cy="509123"/>
          </a:xfrm>
          <a:prstGeom prst="rect">
            <a:avLst/>
          </a:prstGeom>
        </p:spPr>
      </p:pic>
      <p:grpSp>
        <p:nvGrpSpPr>
          <p:cNvPr id="8" name="object 8"/>
          <p:cNvGrpSpPr/>
          <p:nvPr/>
        </p:nvGrpSpPr>
        <p:grpSpPr>
          <a:xfrm>
            <a:off x="5127574" y="5104600"/>
            <a:ext cx="20320" cy="374650"/>
            <a:chOff x="5127574" y="5104600"/>
            <a:chExt cx="20320" cy="374650"/>
          </a:xfrm>
        </p:grpSpPr>
        <p:sp>
          <p:nvSpPr>
            <p:cNvPr id="9" name="object 9"/>
            <p:cNvSpPr/>
            <p:nvPr/>
          </p:nvSpPr>
          <p:spPr>
            <a:xfrm>
              <a:off x="5127574" y="5104600"/>
              <a:ext cx="20320" cy="374650"/>
            </a:xfrm>
            <a:custGeom>
              <a:avLst/>
              <a:gdLst/>
              <a:ahLst/>
              <a:cxnLst/>
              <a:rect l="l" t="t" r="r" b="b"/>
              <a:pathLst>
                <a:path w="20320" h="374650">
                  <a:moveTo>
                    <a:pt x="20091" y="0"/>
                  </a:moveTo>
                  <a:lnTo>
                    <a:pt x="0" y="0"/>
                  </a:lnTo>
                  <a:lnTo>
                    <a:pt x="0" y="374256"/>
                  </a:lnTo>
                  <a:lnTo>
                    <a:pt x="20091" y="374256"/>
                  </a:lnTo>
                  <a:lnTo>
                    <a:pt x="20091" y="0"/>
                  </a:lnTo>
                  <a:close/>
                </a:path>
              </a:pathLst>
            </a:custGeom>
            <a:solidFill>
              <a:srgbClr val="D3A3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object 10"/>
            <p:cNvSpPr/>
            <p:nvPr/>
          </p:nvSpPr>
          <p:spPr>
            <a:xfrm>
              <a:off x="5127574" y="5281104"/>
              <a:ext cx="20320" cy="198120"/>
            </a:xfrm>
            <a:custGeom>
              <a:avLst/>
              <a:gdLst/>
              <a:ahLst/>
              <a:cxnLst/>
              <a:rect l="l" t="t" r="r" b="b"/>
              <a:pathLst>
                <a:path w="20320" h="198120">
                  <a:moveTo>
                    <a:pt x="20091" y="0"/>
                  </a:moveTo>
                  <a:lnTo>
                    <a:pt x="0" y="0"/>
                  </a:lnTo>
                  <a:lnTo>
                    <a:pt x="0" y="197751"/>
                  </a:lnTo>
                  <a:lnTo>
                    <a:pt x="20091" y="197751"/>
                  </a:lnTo>
                  <a:lnTo>
                    <a:pt x="20091"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object 11"/>
            <p:cNvSpPr/>
            <p:nvPr/>
          </p:nvSpPr>
          <p:spPr>
            <a:xfrm>
              <a:off x="5127574" y="5378932"/>
              <a:ext cx="20320" cy="100330"/>
            </a:xfrm>
            <a:custGeom>
              <a:avLst/>
              <a:gdLst/>
              <a:ahLst/>
              <a:cxnLst/>
              <a:rect l="l" t="t" r="r" b="b"/>
              <a:pathLst>
                <a:path w="20320" h="100329">
                  <a:moveTo>
                    <a:pt x="20091" y="0"/>
                  </a:moveTo>
                  <a:lnTo>
                    <a:pt x="0" y="0"/>
                  </a:lnTo>
                  <a:lnTo>
                    <a:pt x="0" y="99923"/>
                  </a:lnTo>
                  <a:lnTo>
                    <a:pt x="20091" y="99923"/>
                  </a:lnTo>
                  <a:lnTo>
                    <a:pt x="20091" y="0"/>
                  </a:lnTo>
                  <a:close/>
                </a:path>
              </a:pathLst>
            </a:custGeom>
            <a:solidFill>
              <a:srgbClr val="CA3F3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object 12"/>
          <p:cNvPicPr/>
          <p:nvPr/>
        </p:nvPicPr>
        <p:blipFill>
          <a:blip r:embed="rId7" cstate="print"/>
          <a:stretch>
            <a:fillRect/>
          </a:stretch>
        </p:blipFill>
        <p:spPr>
          <a:xfrm>
            <a:off x="2394759" y="4954944"/>
            <a:ext cx="1310012" cy="603227"/>
          </a:xfrm>
          <a:prstGeom prst="rect">
            <a:avLst/>
          </a:prstGeom>
        </p:spPr>
      </p:pic>
      <p:sp>
        <p:nvSpPr>
          <p:cNvPr id="13" name="object 13"/>
          <p:cNvSpPr/>
          <p:nvPr/>
        </p:nvSpPr>
        <p:spPr>
          <a:xfrm>
            <a:off x="896086" y="1364868"/>
            <a:ext cx="1751964" cy="694055"/>
          </a:xfrm>
          <a:custGeom>
            <a:avLst/>
            <a:gdLst/>
            <a:ahLst/>
            <a:cxnLst/>
            <a:rect l="l" t="t" r="r" b="b"/>
            <a:pathLst>
              <a:path w="1751964" h="694055">
                <a:moveTo>
                  <a:pt x="584885" y="494030"/>
                </a:moveTo>
                <a:lnTo>
                  <a:pt x="223456" y="494030"/>
                </a:lnTo>
                <a:lnTo>
                  <a:pt x="223456" y="419100"/>
                </a:lnTo>
                <a:lnTo>
                  <a:pt x="555739" y="419100"/>
                </a:lnTo>
                <a:lnTo>
                  <a:pt x="555739" y="255270"/>
                </a:lnTo>
                <a:lnTo>
                  <a:pt x="223456" y="255270"/>
                </a:lnTo>
                <a:lnTo>
                  <a:pt x="223456" y="186690"/>
                </a:lnTo>
                <a:lnTo>
                  <a:pt x="580034" y="186690"/>
                </a:lnTo>
                <a:lnTo>
                  <a:pt x="580034" y="0"/>
                </a:lnTo>
                <a:lnTo>
                  <a:pt x="0" y="0"/>
                </a:lnTo>
                <a:lnTo>
                  <a:pt x="0" y="186690"/>
                </a:lnTo>
                <a:lnTo>
                  <a:pt x="0" y="255270"/>
                </a:lnTo>
                <a:lnTo>
                  <a:pt x="0" y="419100"/>
                </a:lnTo>
                <a:lnTo>
                  <a:pt x="0" y="494030"/>
                </a:lnTo>
                <a:lnTo>
                  <a:pt x="0" y="680720"/>
                </a:lnTo>
                <a:lnTo>
                  <a:pt x="584885" y="680720"/>
                </a:lnTo>
                <a:lnTo>
                  <a:pt x="584885" y="494030"/>
                </a:lnTo>
                <a:close/>
              </a:path>
              <a:path w="1751964" h="694055">
                <a:moveTo>
                  <a:pt x="1157071" y="548932"/>
                </a:moveTo>
                <a:lnTo>
                  <a:pt x="996759" y="457606"/>
                </a:lnTo>
                <a:lnTo>
                  <a:pt x="980300" y="480301"/>
                </a:lnTo>
                <a:lnTo>
                  <a:pt x="962025" y="497078"/>
                </a:lnTo>
                <a:lnTo>
                  <a:pt x="940473" y="507479"/>
                </a:lnTo>
                <a:lnTo>
                  <a:pt x="914171" y="511048"/>
                </a:lnTo>
                <a:lnTo>
                  <a:pt x="883437" y="503961"/>
                </a:lnTo>
                <a:lnTo>
                  <a:pt x="858431" y="484200"/>
                </a:lnTo>
                <a:lnTo>
                  <a:pt x="841629" y="454075"/>
                </a:lnTo>
                <a:lnTo>
                  <a:pt x="835482" y="415836"/>
                </a:lnTo>
                <a:lnTo>
                  <a:pt x="835482" y="413893"/>
                </a:lnTo>
                <a:lnTo>
                  <a:pt x="841679" y="377190"/>
                </a:lnTo>
                <a:lnTo>
                  <a:pt x="858799" y="347586"/>
                </a:lnTo>
                <a:lnTo>
                  <a:pt x="884669" y="327812"/>
                </a:lnTo>
                <a:lnTo>
                  <a:pt x="917092" y="320624"/>
                </a:lnTo>
                <a:lnTo>
                  <a:pt x="941806" y="324192"/>
                </a:lnTo>
                <a:lnTo>
                  <a:pt x="962507" y="334594"/>
                </a:lnTo>
                <a:lnTo>
                  <a:pt x="979944" y="351358"/>
                </a:lnTo>
                <a:lnTo>
                  <a:pt x="994816" y="374053"/>
                </a:lnTo>
                <a:lnTo>
                  <a:pt x="1153185" y="284670"/>
                </a:lnTo>
                <a:lnTo>
                  <a:pt x="1129334" y="243776"/>
                </a:lnTo>
                <a:lnTo>
                  <a:pt x="1098740" y="208203"/>
                </a:lnTo>
                <a:lnTo>
                  <a:pt x="1061618" y="178892"/>
                </a:lnTo>
                <a:lnTo>
                  <a:pt x="1018171" y="156781"/>
                </a:lnTo>
                <a:lnTo>
                  <a:pt x="968629" y="142824"/>
                </a:lnTo>
                <a:lnTo>
                  <a:pt x="913206" y="137960"/>
                </a:lnTo>
                <a:lnTo>
                  <a:pt x="863079" y="141732"/>
                </a:lnTo>
                <a:lnTo>
                  <a:pt x="816686" y="152590"/>
                </a:lnTo>
                <a:lnTo>
                  <a:pt x="774395" y="169887"/>
                </a:lnTo>
                <a:lnTo>
                  <a:pt x="736574" y="192963"/>
                </a:lnTo>
                <a:lnTo>
                  <a:pt x="703580" y="221157"/>
                </a:lnTo>
                <a:lnTo>
                  <a:pt x="675779" y="253809"/>
                </a:lnTo>
                <a:lnTo>
                  <a:pt x="653529" y="290258"/>
                </a:lnTo>
                <a:lnTo>
                  <a:pt x="637184" y="329857"/>
                </a:lnTo>
                <a:lnTo>
                  <a:pt x="627113" y="371932"/>
                </a:lnTo>
                <a:lnTo>
                  <a:pt x="623671" y="415836"/>
                </a:lnTo>
                <a:lnTo>
                  <a:pt x="623671" y="417779"/>
                </a:lnTo>
                <a:lnTo>
                  <a:pt x="627126" y="461632"/>
                </a:lnTo>
                <a:lnTo>
                  <a:pt x="637184" y="503555"/>
                </a:lnTo>
                <a:lnTo>
                  <a:pt x="653415" y="542937"/>
                </a:lnTo>
                <a:lnTo>
                  <a:pt x="675373" y="579120"/>
                </a:lnTo>
                <a:lnTo>
                  <a:pt x="702614" y="611479"/>
                </a:lnTo>
                <a:lnTo>
                  <a:pt x="734695" y="639381"/>
                </a:lnTo>
                <a:lnTo>
                  <a:pt x="771156" y="662190"/>
                </a:lnTo>
                <a:lnTo>
                  <a:pt x="811580" y="679272"/>
                </a:lnTo>
                <a:lnTo>
                  <a:pt x="855510" y="689991"/>
                </a:lnTo>
                <a:lnTo>
                  <a:pt x="902512" y="693699"/>
                </a:lnTo>
                <a:lnTo>
                  <a:pt x="961923" y="689114"/>
                </a:lnTo>
                <a:lnTo>
                  <a:pt x="1014069" y="675817"/>
                </a:lnTo>
                <a:lnTo>
                  <a:pt x="1059307" y="654469"/>
                </a:lnTo>
                <a:lnTo>
                  <a:pt x="1097991" y="625754"/>
                </a:lnTo>
                <a:lnTo>
                  <a:pt x="1130452" y="590359"/>
                </a:lnTo>
                <a:lnTo>
                  <a:pt x="1157071" y="548932"/>
                </a:lnTo>
                <a:close/>
              </a:path>
              <a:path w="1751964" h="694055">
                <a:moveTo>
                  <a:pt x="1751609" y="149618"/>
                </a:moveTo>
                <a:lnTo>
                  <a:pt x="1531061" y="149618"/>
                </a:lnTo>
                <a:lnTo>
                  <a:pt x="1531061" y="428472"/>
                </a:lnTo>
                <a:lnTo>
                  <a:pt x="1525828" y="458965"/>
                </a:lnTo>
                <a:lnTo>
                  <a:pt x="1511858" y="481533"/>
                </a:lnTo>
                <a:lnTo>
                  <a:pt x="1491703" y="495554"/>
                </a:lnTo>
                <a:lnTo>
                  <a:pt x="1467904" y="500367"/>
                </a:lnTo>
                <a:lnTo>
                  <a:pt x="1444548" y="495554"/>
                </a:lnTo>
                <a:lnTo>
                  <a:pt x="1425397" y="481533"/>
                </a:lnTo>
                <a:lnTo>
                  <a:pt x="1412430" y="458965"/>
                </a:lnTo>
                <a:lnTo>
                  <a:pt x="1407668" y="428472"/>
                </a:lnTo>
                <a:lnTo>
                  <a:pt x="1407668" y="149618"/>
                </a:lnTo>
                <a:lnTo>
                  <a:pt x="1187119" y="149618"/>
                </a:lnTo>
                <a:lnTo>
                  <a:pt x="1187119" y="499389"/>
                </a:lnTo>
                <a:lnTo>
                  <a:pt x="1191310" y="547725"/>
                </a:lnTo>
                <a:lnTo>
                  <a:pt x="1203591" y="589978"/>
                </a:lnTo>
                <a:lnTo>
                  <a:pt x="1223441" y="625652"/>
                </a:lnTo>
                <a:lnTo>
                  <a:pt x="1250378" y="654265"/>
                </a:lnTo>
                <a:lnTo>
                  <a:pt x="1283919" y="675309"/>
                </a:lnTo>
                <a:lnTo>
                  <a:pt x="1323555" y="688289"/>
                </a:lnTo>
                <a:lnTo>
                  <a:pt x="1368806" y="692734"/>
                </a:lnTo>
                <a:lnTo>
                  <a:pt x="1420926" y="685825"/>
                </a:lnTo>
                <a:lnTo>
                  <a:pt x="1465224" y="667346"/>
                </a:lnTo>
                <a:lnTo>
                  <a:pt x="1501876" y="640676"/>
                </a:lnTo>
                <a:lnTo>
                  <a:pt x="1531061" y="609180"/>
                </a:lnTo>
                <a:lnTo>
                  <a:pt x="1531061" y="680097"/>
                </a:lnTo>
                <a:lnTo>
                  <a:pt x="1751609" y="680097"/>
                </a:lnTo>
                <a:lnTo>
                  <a:pt x="1751609" y="149618"/>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object 14"/>
          <p:cNvSpPr/>
          <p:nvPr/>
        </p:nvSpPr>
        <p:spPr>
          <a:xfrm>
            <a:off x="2693282" y="1505741"/>
            <a:ext cx="547370" cy="552450"/>
          </a:xfrm>
          <a:custGeom>
            <a:avLst/>
            <a:gdLst/>
            <a:ahLst/>
            <a:cxnLst/>
            <a:rect l="l" t="t" r="r" b="b"/>
            <a:pathLst>
              <a:path w="547369" h="552450">
                <a:moveTo>
                  <a:pt x="202082" y="221513"/>
                </a:moveTo>
                <a:lnTo>
                  <a:pt x="144268" y="226394"/>
                </a:lnTo>
                <a:lnTo>
                  <a:pt x="94849" y="240802"/>
                </a:lnTo>
                <a:lnTo>
                  <a:pt x="54768" y="264387"/>
                </a:lnTo>
                <a:lnTo>
                  <a:pt x="24971" y="296797"/>
                </a:lnTo>
                <a:lnTo>
                  <a:pt x="6400" y="337681"/>
                </a:lnTo>
                <a:lnTo>
                  <a:pt x="0" y="386689"/>
                </a:lnTo>
                <a:lnTo>
                  <a:pt x="0" y="388632"/>
                </a:lnTo>
                <a:lnTo>
                  <a:pt x="5797" y="437156"/>
                </a:lnTo>
                <a:lnTo>
                  <a:pt x="22417" y="477583"/>
                </a:lnTo>
                <a:lnTo>
                  <a:pt x="48699" y="509590"/>
                </a:lnTo>
                <a:lnTo>
                  <a:pt x="83483" y="532853"/>
                </a:lnTo>
                <a:lnTo>
                  <a:pt x="125607" y="547049"/>
                </a:lnTo>
                <a:lnTo>
                  <a:pt x="173913" y="551853"/>
                </a:lnTo>
                <a:lnTo>
                  <a:pt x="220427" y="547132"/>
                </a:lnTo>
                <a:lnTo>
                  <a:pt x="261113" y="533760"/>
                </a:lnTo>
                <a:lnTo>
                  <a:pt x="296334" y="512917"/>
                </a:lnTo>
                <a:lnTo>
                  <a:pt x="326453" y="485787"/>
                </a:lnTo>
                <a:lnTo>
                  <a:pt x="546988" y="485787"/>
                </a:lnTo>
                <a:lnTo>
                  <a:pt x="546988" y="424573"/>
                </a:lnTo>
                <a:lnTo>
                  <a:pt x="261353" y="424573"/>
                </a:lnTo>
                <a:lnTo>
                  <a:pt x="241570" y="420901"/>
                </a:lnTo>
                <a:lnTo>
                  <a:pt x="225525" y="410489"/>
                </a:lnTo>
                <a:lnTo>
                  <a:pt x="214763" y="394248"/>
                </a:lnTo>
                <a:lnTo>
                  <a:pt x="210832" y="373087"/>
                </a:lnTo>
                <a:lnTo>
                  <a:pt x="210832" y="371144"/>
                </a:lnTo>
                <a:lnTo>
                  <a:pt x="215311" y="347942"/>
                </a:lnTo>
                <a:lnTo>
                  <a:pt x="228444" y="329117"/>
                </a:lnTo>
                <a:lnTo>
                  <a:pt x="249773" y="316487"/>
                </a:lnTo>
                <a:lnTo>
                  <a:pt x="278841" y="311873"/>
                </a:lnTo>
                <a:lnTo>
                  <a:pt x="546988" y="311873"/>
                </a:lnTo>
                <a:lnTo>
                  <a:pt x="546988" y="240957"/>
                </a:lnTo>
                <a:lnTo>
                  <a:pt x="327418" y="240957"/>
                </a:lnTo>
                <a:lnTo>
                  <a:pt x="304282" y="233814"/>
                </a:lnTo>
                <a:lnTo>
                  <a:pt x="272765" y="227587"/>
                </a:lnTo>
                <a:lnTo>
                  <a:pt x="237241" y="223183"/>
                </a:lnTo>
                <a:lnTo>
                  <a:pt x="202082" y="221513"/>
                </a:lnTo>
                <a:close/>
              </a:path>
              <a:path w="547369" h="552450">
                <a:moveTo>
                  <a:pt x="546988" y="485787"/>
                </a:moveTo>
                <a:lnTo>
                  <a:pt x="326453" y="485787"/>
                </a:lnTo>
                <a:lnTo>
                  <a:pt x="326453" y="539216"/>
                </a:lnTo>
                <a:lnTo>
                  <a:pt x="546988" y="539216"/>
                </a:lnTo>
                <a:lnTo>
                  <a:pt x="546988" y="485787"/>
                </a:lnTo>
                <a:close/>
              </a:path>
              <a:path w="547369" h="552450">
                <a:moveTo>
                  <a:pt x="546988" y="311873"/>
                </a:moveTo>
                <a:lnTo>
                  <a:pt x="278841" y="311873"/>
                </a:lnTo>
                <a:lnTo>
                  <a:pt x="292748" y="312557"/>
                </a:lnTo>
                <a:lnTo>
                  <a:pt x="306287" y="314425"/>
                </a:lnTo>
                <a:lnTo>
                  <a:pt x="318733" y="317204"/>
                </a:lnTo>
                <a:lnTo>
                  <a:pt x="329361" y="320624"/>
                </a:lnTo>
                <a:lnTo>
                  <a:pt x="329361" y="342963"/>
                </a:lnTo>
                <a:lnTo>
                  <a:pt x="324200" y="377028"/>
                </a:lnTo>
                <a:lnTo>
                  <a:pt x="309930" y="402713"/>
                </a:lnTo>
                <a:lnTo>
                  <a:pt x="288374" y="418926"/>
                </a:lnTo>
                <a:lnTo>
                  <a:pt x="261353" y="424573"/>
                </a:lnTo>
                <a:lnTo>
                  <a:pt x="546988" y="424573"/>
                </a:lnTo>
                <a:lnTo>
                  <a:pt x="546988" y="311873"/>
                </a:lnTo>
                <a:close/>
              </a:path>
              <a:path w="547369" h="552450">
                <a:moveTo>
                  <a:pt x="537757" y="155447"/>
                </a:moveTo>
                <a:lnTo>
                  <a:pt x="229285" y="155447"/>
                </a:lnTo>
                <a:lnTo>
                  <a:pt x="273315" y="160610"/>
                </a:lnTo>
                <a:lnTo>
                  <a:pt x="303860" y="175610"/>
                </a:lnTo>
                <a:lnTo>
                  <a:pt x="321650" y="199719"/>
                </a:lnTo>
                <a:lnTo>
                  <a:pt x="327418" y="232206"/>
                </a:lnTo>
                <a:lnTo>
                  <a:pt x="327418" y="240957"/>
                </a:lnTo>
                <a:lnTo>
                  <a:pt x="546988" y="240957"/>
                </a:lnTo>
                <a:lnTo>
                  <a:pt x="546988" y="237058"/>
                </a:lnTo>
                <a:lnTo>
                  <a:pt x="543937" y="184020"/>
                </a:lnTo>
                <a:lnTo>
                  <a:pt x="537757" y="155447"/>
                </a:lnTo>
                <a:close/>
              </a:path>
              <a:path w="547369" h="552450">
                <a:moveTo>
                  <a:pt x="267182" y="0"/>
                </a:moveTo>
                <a:lnTo>
                  <a:pt x="214373" y="1803"/>
                </a:lnTo>
                <a:lnTo>
                  <a:pt x="166276" y="6964"/>
                </a:lnTo>
                <a:lnTo>
                  <a:pt x="122238" y="15109"/>
                </a:lnTo>
                <a:lnTo>
                  <a:pt x="81605" y="25866"/>
                </a:lnTo>
                <a:lnTo>
                  <a:pt x="43726" y="38861"/>
                </a:lnTo>
                <a:lnTo>
                  <a:pt x="82588" y="185572"/>
                </a:lnTo>
                <a:lnTo>
                  <a:pt x="117532" y="173075"/>
                </a:lnTo>
                <a:lnTo>
                  <a:pt x="153022" y="163585"/>
                </a:lnTo>
                <a:lnTo>
                  <a:pt x="189969" y="157558"/>
                </a:lnTo>
                <a:lnTo>
                  <a:pt x="229285" y="155447"/>
                </a:lnTo>
                <a:lnTo>
                  <a:pt x="537757" y="155447"/>
                </a:lnTo>
                <a:lnTo>
                  <a:pt x="534238" y="139177"/>
                </a:lnTo>
                <a:lnTo>
                  <a:pt x="517070" y="101257"/>
                </a:lnTo>
                <a:lnTo>
                  <a:pt x="491616" y="68986"/>
                </a:lnTo>
                <a:lnTo>
                  <a:pt x="460721" y="43904"/>
                </a:lnTo>
                <a:lnTo>
                  <a:pt x="423530" y="24557"/>
                </a:lnTo>
                <a:lnTo>
                  <a:pt x="379343" y="10852"/>
                </a:lnTo>
                <a:lnTo>
                  <a:pt x="327460" y="2697"/>
                </a:lnTo>
                <a:lnTo>
                  <a:pt x="267182"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3286841" y="1335713"/>
            <a:ext cx="606425" cy="721995"/>
          </a:xfrm>
          <a:custGeom>
            <a:avLst/>
            <a:gdLst/>
            <a:ahLst/>
            <a:cxnLst/>
            <a:rect l="l" t="t" r="r" b="b"/>
            <a:pathLst>
              <a:path w="606425" h="721994">
                <a:moveTo>
                  <a:pt x="226364" y="166141"/>
                </a:moveTo>
                <a:lnTo>
                  <a:pt x="185594" y="170203"/>
                </a:lnTo>
                <a:lnTo>
                  <a:pt x="147255" y="182085"/>
                </a:lnTo>
                <a:lnTo>
                  <a:pt x="111978" y="201331"/>
                </a:lnTo>
                <a:lnTo>
                  <a:pt x="80395" y="227486"/>
                </a:lnTo>
                <a:lnTo>
                  <a:pt x="53137" y="260095"/>
                </a:lnTo>
                <a:lnTo>
                  <a:pt x="30837" y="298701"/>
                </a:lnTo>
                <a:lnTo>
                  <a:pt x="14126" y="342848"/>
                </a:lnTo>
                <a:lnTo>
                  <a:pt x="3636" y="392083"/>
                </a:lnTo>
                <a:lnTo>
                  <a:pt x="65" y="444982"/>
                </a:lnTo>
                <a:lnTo>
                  <a:pt x="0" y="447890"/>
                </a:lnTo>
                <a:lnTo>
                  <a:pt x="3607" y="500020"/>
                </a:lnTo>
                <a:lnTo>
                  <a:pt x="14035" y="547904"/>
                </a:lnTo>
                <a:lnTo>
                  <a:pt x="30692" y="591038"/>
                </a:lnTo>
                <a:lnTo>
                  <a:pt x="52987" y="628918"/>
                </a:lnTo>
                <a:lnTo>
                  <a:pt x="80327" y="661041"/>
                </a:lnTo>
                <a:lnTo>
                  <a:pt x="112123" y="686903"/>
                </a:lnTo>
                <a:lnTo>
                  <a:pt x="147781" y="705999"/>
                </a:lnTo>
                <a:lnTo>
                  <a:pt x="186710" y="717826"/>
                </a:lnTo>
                <a:lnTo>
                  <a:pt x="228320" y="721880"/>
                </a:lnTo>
                <a:lnTo>
                  <a:pt x="281873" y="715201"/>
                </a:lnTo>
                <a:lnTo>
                  <a:pt x="323770" y="697591"/>
                </a:lnTo>
                <a:lnTo>
                  <a:pt x="357290" y="672695"/>
                </a:lnTo>
                <a:lnTo>
                  <a:pt x="385711" y="644156"/>
                </a:lnTo>
                <a:lnTo>
                  <a:pt x="606259" y="644156"/>
                </a:lnTo>
                <a:lnTo>
                  <a:pt x="606259" y="540194"/>
                </a:lnTo>
                <a:lnTo>
                  <a:pt x="302145" y="540194"/>
                </a:lnTo>
                <a:lnTo>
                  <a:pt x="267024" y="532832"/>
                </a:lnTo>
                <a:lnTo>
                  <a:pt x="239002" y="512629"/>
                </a:lnTo>
                <a:lnTo>
                  <a:pt x="220451" y="482405"/>
                </a:lnTo>
                <a:lnTo>
                  <a:pt x="213740" y="444982"/>
                </a:lnTo>
                <a:lnTo>
                  <a:pt x="213740" y="443039"/>
                </a:lnTo>
                <a:lnTo>
                  <a:pt x="220451" y="405622"/>
                </a:lnTo>
                <a:lnTo>
                  <a:pt x="239002" y="375397"/>
                </a:lnTo>
                <a:lnTo>
                  <a:pt x="267024" y="355191"/>
                </a:lnTo>
                <a:lnTo>
                  <a:pt x="302145" y="347827"/>
                </a:lnTo>
                <a:lnTo>
                  <a:pt x="606259" y="347827"/>
                </a:lnTo>
                <a:lnTo>
                  <a:pt x="606259" y="239014"/>
                </a:lnTo>
                <a:lnTo>
                  <a:pt x="385711" y="239014"/>
                </a:lnTo>
                <a:lnTo>
                  <a:pt x="357806" y="211639"/>
                </a:lnTo>
                <a:lnTo>
                  <a:pt x="323526" y="188366"/>
                </a:lnTo>
                <a:lnTo>
                  <a:pt x="280502" y="172198"/>
                </a:lnTo>
                <a:lnTo>
                  <a:pt x="226364" y="166141"/>
                </a:lnTo>
                <a:close/>
              </a:path>
              <a:path w="606425" h="721994">
                <a:moveTo>
                  <a:pt x="606259" y="644156"/>
                </a:moveTo>
                <a:lnTo>
                  <a:pt x="385711" y="644156"/>
                </a:lnTo>
                <a:lnTo>
                  <a:pt x="385711" y="709244"/>
                </a:lnTo>
                <a:lnTo>
                  <a:pt x="606259" y="709244"/>
                </a:lnTo>
                <a:lnTo>
                  <a:pt x="606259" y="644156"/>
                </a:lnTo>
                <a:close/>
              </a:path>
              <a:path w="606425" h="721994">
                <a:moveTo>
                  <a:pt x="606259" y="347827"/>
                </a:moveTo>
                <a:lnTo>
                  <a:pt x="302145" y="347827"/>
                </a:lnTo>
                <a:lnTo>
                  <a:pt x="337279" y="355326"/>
                </a:lnTo>
                <a:lnTo>
                  <a:pt x="365304" y="375759"/>
                </a:lnTo>
                <a:lnTo>
                  <a:pt x="383854" y="406029"/>
                </a:lnTo>
                <a:lnTo>
                  <a:pt x="390563" y="443039"/>
                </a:lnTo>
                <a:lnTo>
                  <a:pt x="390563" y="444982"/>
                </a:lnTo>
                <a:lnTo>
                  <a:pt x="383854" y="482405"/>
                </a:lnTo>
                <a:lnTo>
                  <a:pt x="365304" y="512629"/>
                </a:lnTo>
                <a:lnTo>
                  <a:pt x="337279" y="532832"/>
                </a:lnTo>
                <a:lnTo>
                  <a:pt x="302145" y="540194"/>
                </a:lnTo>
                <a:lnTo>
                  <a:pt x="606259" y="540194"/>
                </a:lnTo>
                <a:lnTo>
                  <a:pt x="606259" y="347827"/>
                </a:lnTo>
                <a:close/>
              </a:path>
              <a:path w="606425" h="721994">
                <a:moveTo>
                  <a:pt x="606259" y="0"/>
                </a:moveTo>
                <a:lnTo>
                  <a:pt x="385711" y="0"/>
                </a:lnTo>
                <a:lnTo>
                  <a:pt x="385711" y="239014"/>
                </a:lnTo>
                <a:lnTo>
                  <a:pt x="606259" y="239014"/>
                </a:lnTo>
                <a:lnTo>
                  <a:pt x="606259"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3942571" y="1501846"/>
            <a:ext cx="596900" cy="556260"/>
          </a:xfrm>
          <a:custGeom>
            <a:avLst/>
            <a:gdLst/>
            <a:ahLst/>
            <a:cxnLst/>
            <a:rect l="l" t="t" r="r" b="b"/>
            <a:pathLst>
              <a:path w="596900" h="556260">
                <a:moveTo>
                  <a:pt x="299250" y="0"/>
                </a:moveTo>
                <a:lnTo>
                  <a:pt x="248372" y="3740"/>
                </a:lnTo>
                <a:lnTo>
                  <a:pt x="200969" y="14535"/>
                </a:lnTo>
                <a:lnTo>
                  <a:pt x="157484" y="31743"/>
                </a:lnTo>
                <a:lnTo>
                  <a:pt x="118360" y="54722"/>
                </a:lnTo>
                <a:lnTo>
                  <a:pt x="84040" y="82830"/>
                </a:lnTo>
                <a:lnTo>
                  <a:pt x="54967" y="115428"/>
                </a:lnTo>
                <a:lnTo>
                  <a:pt x="31583" y="151872"/>
                </a:lnTo>
                <a:lnTo>
                  <a:pt x="14332" y="191523"/>
                </a:lnTo>
                <a:lnTo>
                  <a:pt x="3656" y="233738"/>
                </a:lnTo>
                <a:lnTo>
                  <a:pt x="0" y="277876"/>
                </a:lnTo>
                <a:lnTo>
                  <a:pt x="0" y="279819"/>
                </a:lnTo>
                <a:lnTo>
                  <a:pt x="3628" y="323902"/>
                </a:lnTo>
                <a:lnTo>
                  <a:pt x="14224" y="365969"/>
                </a:lnTo>
                <a:lnTo>
                  <a:pt x="31348" y="405402"/>
                </a:lnTo>
                <a:lnTo>
                  <a:pt x="54564" y="441582"/>
                </a:lnTo>
                <a:lnTo>
                  <a:pt x="83435" y="473892"/>
                </a:lnTo>
                <a:lnTo>
                  <a:pt x="117524" y="501713"/>
                </a:lnTo>
                <a:lnTo>
                  <a:pt x="156392" y="524428"/>
                </a:lnTo>
                <a:lnTo>
                  <a:pt x="199604" y="541418"/>
                </a:lnTo>
                <a:lnTo>
                  <a:pt x="246721" y="552065"/>
                </a:lnTo>
                <a:lnTo>
                  <a:pt x="297307" y="555752"/>
                </a:lnTo>
                <a:lnTo>
                  <a:pt x="348181" y="552011"/>
                </a:lnTo>
                <a:lnTo>
                  <a:pt x="395581" y="541216"/>
                </a:lnTo>
                <a:lnTo>
                  <a:pt x="439063" y="524008"/>
                </a:lnTo>
                <a:lnTo>
                  <a:pt x="478186" y="501029"/>
                </a:lnTo>
                <a:lnTo>
                  <a:pt x="512505" y="472921"/>
                </a:lnTo>
                <a:lnTo>
                  <a:pt x="541577" y="440323"/>
                </a:lnTo>
                <a:lnTo>
                  <a:pt x="564961" y="403879"/>
                </a:lnTo>
                <a:lnTo>
                  <a:pt x="578777" y="372122"/>
                </a:lnTo>
                <a:lnTo>
                  <a:pt x="299250" y="372122"/>
                </a:lnTo>
                <a:lnTo>
                  <a:pt x="265094" y="364774"/>
                </a:lnTo>
                <a:lnTo>
                  <a:pt x="237313" y="344673"/>
                </a:lnTo>
                <a:lnTo>
                  <a:pt x="218641" y="314735"/>
                </a:lnTo>
                <a:lnTo>
                  <a:pt x="211810" y="277876"/>
                </a:lnTo>
                <a:lnTo>
                  <a:pt x="211810" y="275932"/>
                </a:lnTo>
                <a:lnTo>
                  <a:pt x="218200" y="240197"/>
                </a:lnTo>
                <a:lnTo>
                  <a:pt x="235975" y="210835"/>
                </a:lnTo>
                <a:lnTo>
                  <a:pt x="263042" y="190947"/>
                </a:lnTo>
                <a:lnTo>
                  <a:pt x="297307" y="183629"/>
                </a:lnTo>
                <a:lnTo>
                  <a:pt x="579649" y="183629"/>
                </a:lnTo>
                <a:lnTo>
                  <a:pt x="565198" y="150349"/>
                </a:lnTo>
                <a:lnTo>
                  <a:pt x="541983" y="114169"/>
                </a:lnTo>
                <a:lnTo>
                  <a:pt x="513114" y="81859"/>
                </a:lnTo>
                <a:lnTo>
                  <a:pt x="479028" y="54038"/>
                </a:lnTo>
                <a:lnTo>
                  <a:pt x="440161" y="31323"/>
                </a:lnTo>
                <a:lnTo>
                  <a:pt x="396951" y="14333"/>
                </a:lnTo>
                <a:lnTo>
                  <a:pt x="349835" y="3686"/>
                </a:lnTo>
                <a:lnTo>
                  <a:pt x="299250" y="0"/>
                </a:lnTo>
                <a:close/>
              </a:path>
              <a:path w="596900" h="556260">
                <a:moveTo>
                  <a:pt x="579649" y="183629"/>
                </a:moveTo>
                <a:lnTo>
                  <a:pt x="297307" y="183629"/>
                </a:lnTo>
                <a:lnTo>
                  <a:pt x="331463" y="190977"/>
                </a:lnTo>
                <a:lnTo>
                  <a:pt x="359243" y="211078"/>
                </a:lnTo>
                <a:lnTo>
                  <a:pt x="377915" y="241016"/>
                </a:lnTo>
                <a:lnTo>
                  <a:pt x="384746" y="277876"/>
                </a:lnTo>
                <a:lnTo>
                  <a:pt x="384746" y="279819"/>
                </a:lnTo>
                <a:lnTo>
                  <a:pt x="378354" y="315554"/>
                </a:lnTo>
                <a:lnTo>
                  <a:pt x="360576" y="344916"/>
                </a:lnTo>
                <a:lnTo>
                  <a:pt x="333509" y="364804"/>
                </a:lnTo>
                <a:lnTo>
                  <a:pt x="299250" y="372122"/>
                </a:lnTo>
                <a:lnTo>
                  <a:pt x="578777" y="372122"/>
                </a:lnTo>
                <a:lnTo>
                  <a:pt x="582212" y="364228"/>
                </a:lnTo>
                <a:lnTo>
                  <a:pt x="592887" y="322013"/>
                </a:lnTo>
                <a:lnTo>
                  <a:pt x="596544" y="277876"/>
                </a:lnTo>
                <a:lnTo>
                  <a:pt x="596544" y="275932"/>
                </a:lnTo>
                <a:lnTo>
                  <a:pt x="592915" y="231849"/>
                </a:lnTo>
                <a:lnTo>
                  <a:pt x="582321" y="189782"/>
                </a:lnTo>
                <a:lnTo>
                  <a:pt x="579649" y="183629"/>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4588604" y="1506711"/>
            <a:ext cx="386715" cy="538480"/>
          </a:xfrm>
          <a:custGeom>
            <a:avLst/>
            <a:gdLst/>
            <a:ahLst/>
            <a:cxnLst/>
            <a:rect l="l" t="t" r="r" b="b"/>
            <a:pathLst>
              <a:path w="386714" h="538480">
                <a:moveTo>
                  <a:pt x="386689" y="0"/>
                </a:moveTo>
                <a:lnTo>
                  <a:pt x="338719" y="3528"/>
                </a:lnTo>
                <a:lnTo>
                  <a:pt x="299100" y="17970"/>
                </a:lnTo>
                <a:lnTo>
                  <a:pt x="266851" y="42113"/>
                </a:lnTo>
                <a:lnTo>
                  <a:pt x="240994" y="74745"/>
                </a:lnTo>
                <a:lnTo>
                  <a:pt x="220548" y="114655"/>
                </a:lnTo>
                <a:lnTo>
                  <a:pt x="220548" y="7772"/>
                </a:lnTo>
                <a:lnTo>
                  <a:pt x="0" y="7772"/>
                </a:lnTo>
                <a:lnTo>
                  <a:pt x="0" y="538251"/>
                </a:lnTo>
                <a:lnTo>
                  <a:pt x="220548" y="538251"/>
                </a:lnTo>
                <a:lnTo>
                  <a:pt x="220548" y="403199"/>
                </a:lnTo>
                <a:lnTo>
                  <a:pt x="224649" y="349861"/>
                </a:lnTo>
                <a:lnTo>
                  <a:pt x="236847" y="307126"/>
                </a:lnTo>
                <a:lnTo>
                  <a:pt x="256979" y="274593"/>
                </a:lnTo>
                <a:lnTo>
                  <a:pt x="320403" y="238508"/>
                </a:lnTo>
                <a:lnTo>
                  <a:pt x="363372" y="234149"/>
                </a:lnTo>
                <a:lnTo>
                  <a:pt x="386689" y="234149"/>
                </a:lnTo>
                <a:lnTo>
                  <a:pt x="386689"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32"/>
          <p:cNvSpPr txBox="1"/>
          <p:nvPr/>
        </p:nvSpPr>
        <p:spPr>
          <a:xfrm>
            <a:off x="2321606" y="3649873"/>
            <a:ext cx="2995295" cy="243656"/>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1500" b="0" i="0" u="none" strike="noStrike" kern="1200" cap="none" spc="5" normalizeH="0" baseline="0" noProof="0" dirty="0">
                <a:ln>
                  <a:noFill/>
                </a:ln>
                <a:solidFill>
                  <a:prstClr val="black"/>
                </a:solidFill>
                <a:effectLst/>
                <a:uLnTx/>
                <a:uFillTx/>
                <a:latin typeface="Verdana"/>
                <a:ea typeface="+mn-ea"/>
                <a:cs typeface="Verdana"/>
              </a:rPr>
              <a:t>Houston</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229" normalizeH="0" baseline="0" noProof="0" dirty="0">
                <a:ln>
                  <a:noFill/>
                </a:ln>
                <a:solidFill>
                  <a:prstClr val="black"/>
                </a:solidFill>
                <a:effectLst/>
                <a:uLnTx/>
                <a:uFillTx/>
                <a:latin typeface="Verdana"/>
                <a:ea typeface="+mn-ea"/>
                <a:cs typeface="Verdana"/>
              </a:rPr>
              <a:t>|</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5" normalizeH="0" baseline="0" noProof="0" dirty="0">
                <a:ln>
                  <a:noFill/>
                </a:ln>
                <a:solidFill>
                  <a:prstClr val="black"/>
                </a:solidFill>
                <a:effectLst/>
                <a:uLnTx/>
                <a:uFillTx/>
                <a:latin typeface="Verdana"/>
                <a:ea typeface="+mn-ea"/>
                <a:cs typeface="Verdana"/>
              </a:rPr>
              <a:t>October</a:t>
            </a:r>
            <a:r>
              <a:rPr kumimoji="0" lang="en-US" sz="1500" b="0" i="0" u="none" strike="noStrike" kern="1200" cap="none" spc="-80" normalizeH="0" baseline="0" noProof="0" dirty="0">
                <a:ln>
                  <a:noFill/>
                </a:ln>
                <a:solidFill>
                  <a:prstClr val="black"/>
                </a:solidFill>
                <a:effectLst/>
                <a:uLnTx/>
                <a:uFillTx/>
                <a:latin typeface="Verdana"/>
                <a:ea typeface="+mn-ea"/>
                <a:cs typeface="Verdana"/>
              </a:rPr>
              <a:t> </a:t>
            </a:r>
            <a:r>
              <a:rPr kumimoji="0" lang="en-US" sz="1500" b="0" i="0" u="none" strike="noStrike" kern="1200" cap="none" spc="-15" normalizeH="0" baseline="0" noProof="0" dirty="0">
                <a:ln>
                  <a:noFill/>
                </a:ln>
                <a:solidFill>
                  <a:prstClr val="black"/>
                </a:solidFill>
                <a:effectLst/>
                <a:uLnTx/>
                <a:uFillTx/>
                <a:latin typeface="Verdana"/>
                <a:ea typeface="+mn-ea"/>
                <a:cs typeface="Verdana"/>
              </a:rPr>
              <a:t>2022</a:t>
            </a:r>
            <a:endParaRPr kumimoji="0" lang="en-US" sz="1500" b="0" i="0" u="none" strike="noStrike" kern="1200" cap="none" spc="0" normalizeH="0" baseline="0" noProof="0" dirty="0">
              <a:ln>
                <a:noFill/>
              </a:ln>
              <a:solidFill>
                <a:prstClr val="black"/>
              </a:solidFill>
              <a:effectLst/>
              <a:uLnTx/>
              <a:uFillTx/>
              <a:latin typeface="Verdana"/>
              <a:ea typeface="+mn-ea"/>
              <a:cs typeface="Verdana"/>
            </a:endParaRPr>
          </a:p>
        </p:txBody>
      </p:sp>
      <p:grpSp>
        <p:nvGrpSpPr>
          <p:cNvPr id="33" name="object 33"/>
          <p:cNvGrpSpPr/>
          <p:nvPr/>
        </p:nvGrpSpPr>
        <p:grpSpPr>
          <a:xfrm>
            <a:off x="4835585" y="997456"/>
            <a:ext cx="630555" cy="676910"/>
            <a:chOff x="4835585" y="997456"/>
            <a:chExt cx="630555" cy="676910"/>
          </a:xfrm>
        </p:grpSpPr>
        <p:sp>
          <p:nvSpPr>
            <p:cNvPr id="34" name="object 34"/>
            <p:cNvSpPr/>
            <p:nvPr/>
          </p:nvSpPr>
          <p:spPr>
            <a:xfrm>
              <a:off x="5104053" y="1369024"/>
              <a:ext cx="346710" cy="305435"/>
            </a:xfrm>
            <a:custGeom>
              <a:avLst/>
              <a:gdLst/>
              <a:ahLst/>
              <a:cxnLst/>
              <a:rect l="l" t="t" r="r" b="b"/>
              <a:pathLst>
                <a:path w="346710" h="305435">
                  <a:moveTo>
                    <a:pt x="310864" y="0"/>
                  </a:moveTo>
                  <a:lnTo>
                    <a:pt x="27063" y="89235"/>
                  </a:lnTo>
                  <a:lnTo>
                    <a:pt x="190" y="122598"/>
                  </a:lnTo>
                  <a:lnTo>
                    <a:pt x="0" y="126561"/>
                  </a:lnTo>
                  <a:lnTo>
                    <a:pt x="1364" y="136813"/>
                  </a:lnTo>
                  <a:lnTo>
                    <a:pt x="265290" y="299979"/>
                  </a:lnTo>
                  <a:lnTo>
                    <a:pt x="280095" y="304842"/>
                  </a:lnTo>
                  <a:lnTo>
                    <a:pt x="295095" y="303689"/>
                  </a:lnTo>
                  <a:lnTo>
                    <a:pt x="308568" y="296995"/>
                  </a:lnTo>
                  <a:lnTo>
                    <a:pt x="318795" y="285235"/>
                  </a:lnTo>
                  <a:lnTo>
                    <a:pt x="323658" y="270411"/>
                  </a:lnTo>
                  <a:lnTo>
                    <a:pt x="322503" y="255412"/>
                  </a:lnTo>
                  <a:lnTo>
                    <a:pt x="315805" y="241951"/>
                  </a:lnTo>
                  <a:lnTo>
                    <a:pt x="304038" y="231742"/>
                  </a:lnTo>
                  <a:lnTo>
                    <a:pt x="135915" y="136302"/>
                  </a:lnTo>
                  <a:lnTo>
                    <a:pt x="319697" y="76421"/>
                  </a:lnTo>
                  <a:lnTo>
                    <a:pt x="333263" y="68746"/>
                  </a:lnTo>
                  <a:lnTo>
                    <a:pt x="342511" y="56889"/>
                  </a:lnTo>
                  <a:lnTo>
                    <a:pt x="346641" y="42431"/>
                  </a:lnTo>
                  <a:lnTo>
                    <a:pt x="344855" y="26955"/>
                  </a:lnTo>
                  <a:lnTo>
                    <a:pt x="337189" y="13385"/>
                  </a:lnTo>
                  <a:lnTo>
                    <a:pt x="325327" y="4131"/>
                  </a:lnTo>
                  <a:lnTo>
                    <a:pt x="310864" y="0"/>
                  </a:lnTo>
                  <a:close/>
                </a:path>
              </a:pathLst>
            </a:custGeom>
            <a:solidFill>
              <a:srgbClr val="CA3F3E"/>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object 35"/>
            <p:cNvSpPr/>
            <p:nvPr/>
          </p:nvSpPr>
          <p:spPr>
            <a:xfrm>
              <a:off x="4835585" y="997456"/>
              <a:ext cx="295275" cy="325755"/>
            </a:xfrm>
            <a:custGeom>
              <a:avLst/>
              <a:gdLst/>
              <a:ahLst/>
              <a:cxnLst/>
              <a:rect l="l" t="t" r="r" b="b"/>
              <a:pathLst>
                <a:path w="295275" h="325755">
                  <a:moveTo>
                    <a:pt x="257062" y="0"/>
                  </a:moveTo>
                  <a:lnTo>
                    <a:pt x="242853" y="2762"/>
                  </a:lnTo>
                  <a:lnTo>
                    <a:pt x="230718" y="10656"/>
                  </a:lnTo>
                  <a:lnTo>
                    <a:pt x="222249" y="23033"/>
                  </a:lnTo>
                  <a:lnTo>
                    <a:pt x="149630" y="194267"/>
                  </a:lnTo>
                  <a:lnTo>
                    <a:pt x="72058" y="25217"/>
                  </a:lnTo>
                  <a:lnTo>
                    <a:pt x="63227" y="13090"/>
                  </a:lnTo>
                  <a:lnTo>
                    <a:pt x="50872" y="5550"/>
                  </a:lnTo>
                  <a:lnTo>
                    <a:pt x="36597" y="3198"/>
                  </a:lnTo>
                  <a:lnTo>
                    <a:pt x="22008" y="6637"/>
                  </a:lnTo>
                  <a:lnTo>
                    <a:pt x="9884" y="15458"/>
                  </a:lnTo>
                  <a:lnTo>
                    <a:pt x="2350" y="27814"/>
                  </a:lnTo>
                  <a:lnTo>
                    <a:pt x="0" y="42095"/>
                  </a:lnTo>
                  <a:lnTo>
                    <a:pt x="3428" y="56688"/>
                  </a:lnTo>
                  <a:lnTo>
                    <a:pt x="119785" y="310294"/>
                  </a:lnTo>
                  <a:lnTo>
                    <a:pt x="124751" y="315857"/>
                  </a:lnTo>
                  <a:lnTo>
                    <a:pt x="130796" y="319679"/>
                  </a:lnTo>
                  <a:lnTo>
                    <a:pt x="136866" y="323527"/>
                  </a:lnTo>
                  <a:lnTo>
                    <a:pt x="144042" y="325636"/>
                  </a:lnTo>
                  <a:lnTo>
                    <a:pt x="151522" y="325534"/>
                  </a:lnTo>
                  <a:lnTo>
                    <a:pt x="162360" y="323771"/>
                  </a:lnTo>
                  <a:lnTo>
                    <a:pt x="291768" y="52509"/>
                  </a:lnTo>
                  <a:lnTo>
                    <a:pt x="294781" y="37836"/>
                  </a:lnTo>
                  <a:lnTo>
                    <a:pt x="292038" y="23639"/>
                  </a:lnTo>
                  <a:lnTo>
                    <a:pt x="284157" y="11504"/>
                  </a:lnTo>
                  <a:lnTo>
                    <a:pt x="271753" y="3018"/>
                  </a:lnTo>
                  <a:lnTo>
                    <a:pt x="257062" y="0"/>
                  </a:lnTo>
                  <a:close/>
                </a:path>
              </a:pathLst>
            </a:custGeom>
            <a:solidFill>
              <a:srgbClr val="D3A321"/>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object 36"/>
            <p:cNvSpPr/>
            <p:nvPr/>
          </p:nvSpPr>
          <p:spPr>
            <a:xfrm>
              <a:off x="5089500" y="997457"/>
              <a:ext cx="376555" cy="371475"/>
            </a:xfrm>
            <a:custGeom>
              <a:avLst/>
              <a:gdLst/>
              <a:ahLst/>
              <a:cxnLst/>
              <a:rect l="l" t="t" r="r" b="b"/>
              <a:pathLst>
                <a:path w="376554" h="371475">
                  <a:moveTo>
                    <a:pt x="160305" y="0"/>
                  </a:moveTo>
                  <a:lnTo>
                    <a:pt x="120970" y="26567"/>
                  </a:lnTo>
                  <a:lnTo>
                    <a:pt x="3038" y="312089"/>
                  </a:lnTo>
                  <a:lnTo>
                    <a:pt x="0" y="324196"/>
                  </a:lnTo>
                  <a:lnTo>
                    <a:pt x="526" y="336422"/>
                  </a:lnTo>
                  <a:lnTo>
                    <a:pt x="26007" y="368027"/>
                  </a:lnTo>
                  <a:lnTo>
                    <a:pt x="42750" y="371423"/>
                  </a:lnTo>
                  <a:lnTo>
                    <a:pt x="47653" y="371423"/>
                  </a:lnTo>
                  <a:lnTo>
                    <a:pt x="347779" y="263562"/>
                  </a:lnTo>
                  <a:lnTo>
                    <a:pt x="376043" y="225412"/>
                  </a:lnTo>
                  <a:lnTo>
                    <a:pt x="373522" y="208545"/>
                  </a:lnTo>
                  <a:lnTo>
                    <a:pt x="335383" y="180292"/>
                  </a:lnTo>
                  <a:lnTo>
                    <a:pt x="119573" y="254939"/>
                  </a:lnTo>
                  <a:lnTo>
                    <a:pt x="200345" y="59346"/>
                  </a:lnTo>
                  <a:lnTo>
                    <a:pt x="203610" y="42609"/>
                  </a:lnTo>
                  <a:lnTo>
                    <a:pt x="200319" y="26480"/>
                  </a:lnTo>
                  <a:lnTo>
                    <a:pt x="191219" y="12763"/>
                  </a:lnTo>
                  <a:lnTo>
                    <a:pt x="177053" y="3263"/>
                  </a:lnTo>
                  <a:lnTo>
                    <a:pt x="160305" y="0"/>
                  </a:lnTo>
                  <a:close/>
                </a:path>
              </a:pathLst>
            </a:custGeom>
            <a:solidFill>
              <a:srgbClr val="2A3E7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6" name="CuadroTexto 45">
            <a:extLst>
              <a:ext uri="{FF2B5EF4-FFF2-40B4-BE49-F238E27FC236}">
                <a16:creationId xmlns:a16="http://schemas.microsoft.com/office/drawing/2014/main" id="{063D45A4-B3CA-49C9-9B29-6BBA489500C1}"/>
              </a:ext>
            </a:extLst>
          </p:cNvPr>
          <p:cNvSpPr txBox="1"/>
          <p:nvPr/>
        </p:nvSpPr>
        <p:spPr>
          <a:xfrm>
            <a:off x="830936" y="2273117"/>
            <a:ext cx="430808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solidFill>
                <a:effectLst/>
                <a:uLnTx/>
                <a:uFillTx/>
                <a:latin typeface="Calibri"/>
                <a:ea typeface="+mn-ea"/>
                <a:cs typeface="+mn-cs"/>
              </a:rPr>
              <a:t>Ministry of Energy and Mines</a:t>
            </a:r>
            <a:endParaRPr kumimoji="0" lang="es-EC" sz="2400" b="0" i="0" u="none" strike="noStrike" kern="1200" cap="none" spc="0" normalizeH="0" baseline="0" noProof="0" dirty="0">
              <a:ln>
                <a:noFill/>
              </a:ln>
              <a:solidFill>
                <a:srgbClr val="1F497D"/>
              </a:solidFill>
              <a:effectLst/>
              <a:uLnTx/>
              <a:uFillTx/>
              <a:latin typeface="Calibri"/>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85F112C3-BD17-4602-A743-842E3AF6EEAC}"/>
              </a:ext>
            </a:extLst>
          </p:cNvPr>
          <p:cNvSpPr>
            <a:spLocks noGrp="1"/>
          </p:cNvSpPr>
          <p:nvPr>
            <p:ph type="title"/>
          </p:nvPr>
        </p:nvSpPr>
        <p:spPr>
          <a:xfrm>
            <a:off x="609600" y="948730"/>
            <a:ext cx="8305800" cy="369332"/>
          </a:xfrm>
        </p:spPr>
        <p:txBody>
          <a:bodyPr anchor="ctr" anchorCtr="0"/>
          <a:lstStyle/>
          <a:p>
            <a:pPr algn="l"/>
            <a:r>
              <a:rPr lang="es-ES" sz="2400" b="1" dirty="0"/>
              <a:t>XIII RONDA LICITATORIA: INTRACAMPOS II</a:t>
            </a:r>
            <a:endParaRPr lang="es-EC" sz="2400" dirty="0"/>
          </a:p>
        </p:txBody>
      </p:sp>
      <p:pic>
        <p:nvPicPr>
          <p:cNvPr id="2" name="Imagen 1">
            <a:extLst>
              <a:ext uri="{FF2B5EF4-FFF2-40B4-BE49-F238E27FC236}">
                <a16:creationId xmlns:a16="http://schemas.microsoft.com/office/drawing/2014/main" id="{4B0B6B1B-20E3-594B-971C-FDAA03C68715}"/>
              </a:ext>
            </a:extLst>
          </p:cNvPr>
          <p:cNvPicPr>
            <a:picLocks noChangeAspect="1"/>
          </p:cNvPicPr>
          <p:nvPr/>
        </p:nvPicPr>
        <p:blipFill>
          <a:blip r:embed="rId3"/>
          <a:stretch>
            <a:fillRect/>
          </a:stretch>
        </p:blipFill>
        <p:spPr>
          <a:xfrm flipH="1">
            <a:off x="1206940" y="1740595"/>
            <a:ext cx="1246362" cy="1955800"/>
          </a:xfrm>
          <a:prstGeom prst="rect">
            <a:avLst/>
          </a:prstGeom>
        </p:spPr>
      </p:pic>
      <p:pic>
        <p:nvPicPr>
          <p:cNvPr id="5" name="Imagen 4">
            <a:extLst>
              <a:ext uri="{FF2B5EF4-FFF2-40B4-BE49-F238E27FC236}">
                <a16:creationId xmlns:a16="http://schemas.microsoft.com/office/drawing/2014/main" id="{8EDBB443-3EAA-424A-9F36-E9C90497A168}"/>
              </a:ext>
            </a:extLst>
          </p:cNvPr>
          <p:cNvPicPr>
            <a:picLocks noChangeAspect="1"/>
          </p:cNvPicPr>
          <p:nvPr/>
        </p:nvPicPr>
        <p:blipFill>
          <a:blip r:embed="rId4"/>
          <a:stretch>
            <a:fillRect/>
          </a:stretch>
        </p:blipFill>
        <p:spPr>
          <a:xfrm rot="10800000">
            <a:off x="3810000" y="3569395"/>
            <a:ext cx="1246363" cy="1955801"/>
          </a:xfrm>
          <a:prstGeom prst="rect">
            <a:avLst/>
          </a:prstGeom>
        </p:spPr>
      </p:pic>
      <p:pic>
        <p:nvPicPr>
          <p:cNvPr id="6" name="Imagen 5">
            <a:extLst>
              <a:ext uri="{FF2B5EF4-FFF2-40B4-BE49-F238E27FC236}">
                <a16:creationId xmlns:a16="http://schemas.microsoft.com/office/drawing/2014/main" id="{25BABF8B-8385-3045-8F64-FB21A5145433}"/>
              </a:ext>
            </a:extLst>
          </p:cNvPr>
          <p:cNvPicPr>
            <a:picLocks noChangeAspect="1"/>
          </p:cNvPicPr>
          <p:nvPr/>
        </p:nvPicPr>
        <p:blipFill>
          <a:blip r:embed="rId5"/>
          <a:stretch>
            <a:fillRect/>
          </a:stretch>
        </p:blipFill>
        <p:spPr>
          <a:xfrm>
            <a:off x="6413059" y="2121595"/>
            <a:ext cx="1246363" cy="1955802"/>
          </a:xfrm>
          <a:prstGeom prst="rect">
            <a:avLst/>
          </a:prstGeom>
        </p:spPr>
      </p:pic>
      <p:pic>
        <p:nvPicPr>
          <p:cNvPr id="7" name="Imagen 6">
            <a:extLst>
              <a:ext uri="{FF2B5EF4-FFF2-40B4-BE49-F238E27FC236}">
                <a16:creationId xmlns:a16="http://schemas.microsoft.com/office/drawing/2014/main" id="{BC6122A4-49ED-9A47-B173-2E56E4C8E3D9}"/>
              </a:ext>
            </a:extLst>
          </p:cNvPr>
          <p:cNvPicPr>
            <a:picLocks noChangeAspect="1"/>
          </p:cNvPicPr>
          <p:nvPr/>
        </p:nvPicPr>
        <p:blipFill>
          <a:blip r:embed="rId6"/>
          <a:stretch>
            <a:fillRect/>
          </a:stretch>
        </p:blipFill>
        <p:spPr>
          <a:xfrm rot="10800000">
            <a:off x="9016116" y="3099496"/>
            <a:ext cx="1246363" cy="1955802"/>
          </a:xfrm>
          <a:prstGeom prst="rect">
            <a:avLst/>
          </a:prstGeom>
        </p:spPr>
      </p:pic>
      <p:sp>
        <p:nvSpPr>
          <p:cNvPr id="9" name="CuadroTexto 8">
            <a:extLst>
              <a:ext uri="{FF2B5EF4-FFF2-40B4-BE49-F238E27FC236}">
                <a16:creationId xmlns:a16="http://schemas.microsoft.com/office/drawing/2014/main" id="{923E2F4C-4441-4B42-997E-72FDE016ECEF}"/>
              </a:ext>
            </a:extLst>
          </p:cNvPr>
          <p:cNvSpPr txBox="1"/>
          <p:nvPr/>
        </p:nvSpPr>
        <p:spPr>
          <a:xfrm>
            <a:off x="408161" y="3874195"/>
            <a:ext cx="2843919" cy="1277273"/>
          </a:xfrm>
          <a:prstGeom prst="rect">
            <a:avLst/>
          </a:prstGeom>
          <a:noFill/>
        </p:spPr>
        <p:txBody>
          <a:bodyPr wrap="square">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The </a:t>
            </a:r>
            <a:r>
              <a:rPr lang="en-US" sz="1100" dirty="0" err="1">
                <a:latin typeface="Open Sans" panose="020B0606030504020204" pitchFamily="34" charset="0"/>
                <a:ea typeface="Open Sans" panose="020B0606030504020204" pitchFamily="34" charset="0"/>
                <a:cs typeface="Open Sans" panose="020B0606030504020204" pitchFamily="34" charset="0"/>
              </a:rPr>
              <a:t>Intracampos</a:t>
            </a:r>
            <a:r>
              <a:rPr lang="en-US" sz="1100" dirty="0">
                <a:latin typeface="Open Sans" panose="020B0606030504020204" pitchFamily="34" charset="0"/>
                <a:ea typeface="Open Sans" panose="020B0606030504020204" pitchFamily="34" charset="0"/>
                <a:cs typeface="Open Sans" panose="020B0606030504020204" pitchFamily="34" charset="0"/>
              </a:rPr>
              <a:t> II Round, corresponds to 6 blocks, mainly exploratory blocks called: </a:t>
            </a:r>
            <a:r>
              <a:rPr lang="en-US" sz="1100" dirty="0" err="1">
                <a:latin typeface="Open Sans" panose="020B0606030504020204" pitchFamily="34" charset="0"/>
                <a:ea typeface="Open Sans" panose="020B0606030504020204" pitchFamily="34" charset="0"/>
                <a:cs typeface="Open Sans" panose="020B0606030504020204" pitchFamily="34" charset="0"/>
              </a:rPr>
              <a:t>Lumbaqui</a:t>
            </a:r>
            <a:r>
              <a:rPr lang="en-US" sz="1100" dirty="0">
                <a:latin typeface="Open Sans" panose="020B0606030504020204" pitchFamily="34" charset="0"/>
                <a:ea typeface="Open Sans" panose="020B0606030504020204" pitchFamily="34" charset="0"/>
                <a:cs typeface="Open Sans" panose="020B0606030504020204" pitchFamily="34" charset="0"/>
              </a:rPr>
              <a:t> Block, </a:t>
            </a:r>
            <a:r>
              <a:rPr lang="en-US" sz="1100" dirty="0" err="1">
                <a:latin typeface="Open Sans" panose="020B0606030504020204" pitchFamily="34" charset="0"/>
                <a:ea typeface="Open Sans" panose="020B0606030504020204" pitchFamily="34" charset="0"/>
                <a:cs typeface="Open Sans" panose="020B0606030504020204" pitchFamily="34" charset="0"/>
              </a:rPr>
              <a:t>Saywa</a:t>
            </a:r>
            <a:r>
              <a:rPr lang="en-US" sz="1100" dirty="0">
                <a:latin typeface="Open Sans" panose="020B0606030504020204" pitchFamily="34" charset="0"/>
                <a:ea typeface="Open Sans" panose="020B0606030504020204" pitchFamily="34" charset="0"/>
                <a:cs typeface="Open Sans" panose="020B0606030504020204" pitchFamily="34" charset="0"/>
              </a:rPr>
              <a:t> Block, </a:t>
            </a:r>
            <a:r>
              <a:rPr lang="en-US" sz="1100" dirty="0" err="1">
                <a:latin typeface="Open Sans" panose="020B0606030504020204" pitchFamily="34" charset="0"/>
                <a:ea typeface="Open Sans" panose="020B0606030504020204" pitchFamily="34" charset="0"/>
                <a:cs typeface="Open Sans" panose="020B0606030504020204" pitchFamily="34" charset="0"/>
              </a:rPr>
              <a:t>Tamya</a:t>
            </a:r>
            <a:r>
              <a:rPr lang="en-US" sz="1100" dirty="0">
                <a:latin typeface="Open Sans" panose="020B0606030504020204" pitchFamily="34" charset="0"/>
                <a:ea typeface="Open Sans" panose="020B0606030504020204" pitchFamily="34" charset="0"/>
                <a:cs typeface="Open Sans" panose="020B0606030504020204" pitchFamily="34" charset="0"/>
              </a:rPr>
              <a:t> Block, </a:t>
            </a:r>
            <a:r>
              <a:rPr lang="en-US" sz="1100" dirty="0" err="1">
                <a:latin typeface="Open Sans" panose="020B0606030504020204" pitchFamily="34" charset="0"/>
                <a:ea typeface="Open Sans" panose="020B0606030504020204" pitchFamily="34" charset="0"/>
                <a:cs typeface="Open Sans" panose="020B0606030504020204" pitchFamily="34" charset="0"/>
              </a:rPr>
              <a:t>Tetete</a:t>
            </a:r>
            <a:r>
              <a:rPr lang="en-US" sz="1100" dirty="0">
                <a:latin typeface="Open Sans" panose="020B0606030504020204" pitchFamily="34" charset="0"/>
                <a:ea typeface="Open Sans" panose="020B0606030504020204" pitchFamily="34" charset="0"/>
                <a:cs typeface="Open Sans" panose="020B0606030504020204" pitchFamily="34" charset="0"/>
              </a:rPr>
              <a:t> Sur Block, VHR East Block and VHR West Block (Certification of Coordinates, Certification of No Intersection with Protected Areas).</a:t>
            </a:r>
            <a:endParaRPr lang="es-E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CuadroTexto 10">
            <a:extLst>
              <a:ext uri="{FF2B5EF4-FFF2-40B4-BE49-F238E27FC236}">
                <a16:creationId xmlns:a16="http://schemas.microsoft.com/office/drawing/2014/main" id="{DD608388-148A-5D4C-8A94-273CB9678E66}"/>
              </a:ext>
            </a:extLst>
          </p:cNvPr>
          <p:cNvSpPr txBox="1"/>
          <p:nvPr/>
        </p:nvSpPr>
        <p:spPr>
          <a:xfrm>
            <a:off x="2799278" y="1649970"/>
            <a:ext cx="3267805" cy="1277273"/>
          </a:xfrm>
          <a:prstGeom prst="rect">
            <a:avLst/>
          </a:prstGeom>
          <a:noFill/>
        </p:spPr>
        <p:txBody>
          <a:bodyPr wrap="square">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They are located in the northern part of the </a:t>
            </a:r>
            <a:r>
              <a:rPr lang="en-US" sz="1100" dirty="0" err="1">
                <a:latin typeface="Open Sans" panose="020B0606030504020204" pitchFamily="34" charset="0"/>
                <a:ea typeface="Open Sans" panose="020B0606030504020204" pitchFamily="34" charset="0"/>
                <a:cs typeface="Open Sans" panose="020B0606030504020204" pitchFamily="34" charset="0"/>
              </a:rPr>
              <a:t>Oriente</a:t>
            </a:r>
            <a:r>
              <a:rPr lang="en-US" sz="1100" dirty="0">
                <a:latin typeface="Open Sans" panose="020B0606030504020204" pitchFamily="34" charset="0"/>
                <a:ea typeface="Open Sans" panose="020B0606030504020204" pitchFamily="34" charset="0"/>
                <a:cs typeface="Open Sans" panose="020B0606030504020204" pitchFamily="34" charset="0"/>
              </a:rPr>
              <a:t> Basin, in the Province of Sucumbíos, which corresponds to an oil area with high hydrocarbon potential and with surface conditions such as pre-existing infrastructure and a developed oil services industry (airports, roads, pipeline network, navigable rivers, etc.).</a:t>
            </a:r>
            <a:endParaRPr lang="es-E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CuadroTexto 12">
            <a:extLst>
              <a:ext uri="{FF2B5EF4-FFF2-40B4-BE49-F238E27FC236}">
                <a16:creationId xmlns:a16="http://schemas.microsoft.com/office/drawing/2014/main" id="{F6516955-AFBE-BA41-8D0B-0DD298D8BC82}"/>
              </a:ext>
            </a:extLst>
          </p:cNvPr>
          <p:cNvSpPr txBox="1"/>
          <p:nvPr/>
        </p:nvSpPr>
        <p:spPr>
          <a:xfrm>
            <a:off x="5531962" y="4242495"/>
            <a:ext cx="3008555" cy="1107996"/>
          </a:xfrm>
          <a:prstGeom prst="rect">
            <a:avLst/>
          </a:prstGeom>
          <a:noFill/>
        </p:spPr>
        <p:txBody>
          <a:bodyPr wrap="square">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These are areas with hydrocarbon accumulation potential that are located between fields in current development and production of several layers in the subsurface, with conventional sandstone reservoirs but also limestone reservoirs.</a:t>
            </a:r>
            <a:endParaRPr lang="es-E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CuadroTexto 14">
            <a:extLst>
              <a:ext uri="{FF2B5EF4-FFF2-40B4-BE49-F238E27FC236}">
                <a16:creationId xmlns:a16="http://schemas.microsoft.com/office/drawing/2014/main" id="{6B631582-4741-2A41-88B5-562D367C7B1D}"/>
              </a:ext>
            </a:extLst>
          </p:cNvPr>
          <p:cNvSpPr txBox="1"/>
          <p:nvPr/>
        </p:nvSpPr>
        <p:spPr>
          <a:xfrm>
            <a:off x="7772400" y="1574800"/>
            <a:ext cx="3267805" cy="1107996"/>
          </a:xfrm>
          <a:prstGeom prst="rect">
            <a:avLst/>
          </a:prstGeom>
          <a:noFill/>
        </p:spPr>
        <p:txBody>
          <a:bodyPr wrap="square">
            <a:spAutoFit/>
          </a:bodyP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The </a:t>
            </a:r>
            <a:r>
              <a:rPr lang="en-US" sz="1100" dirty="0" err="1">
                <a:latin typeface="Open Sans" panose="020B0606030504020204" pitchFamily="34" charset="0"/>
                <a:ea typeface="Open Sans" panose="020B0606030504020204" pitchFamily="34" charset="0"/>
                <a:cs typeface="Open Sans" panose="020B0606030504020204" pitchFamily="34" charset="0"/>
              </a:rPr>
              <a:t>Oriente</a:t>
            </a:r>
            <a:r>
              <a:rPr lang="en-US" sz="1100" dirty="0">
                <a:latin typeface="Open Sans" panose="020B0606030504020204" pitchFamily="34" charset="0"/>
                <a:ea typeface="Open Sans" panose="020B0606030504020204" pitchFamily="34" charset="0"/>
                <a:cs typeface="Open Sans" panose="020B0606030504020204" pitchFamily="34" charset="0"/>
              </a:rPr>
              <a:t> Basin is one of the most productive petroleum systems in South America. Several of these blocks have subsurface information such as: 2D and 3D seismic, nearby oil wells, production data from analogous fields and other geological studies.</a:t>
            </a:r>
            <a:endParaRPr lang="es-EC"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Rectángulo redondeado 11">
            <a:extLst>
              <a:ext uri="{FF2B5EF4-FFF2-40B4-BE49-F238E27FC236}">
                <a16:creationId xmlns:a16="http://schemas.microsoft.com/office/drawing/2014/main" id="{B4B575D1-DE17-7F4B-A5A0-CF387A3CF627}"/>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Slide Number Placeholder 2">
            <a:extLst>
              <a:ext uri="{FF2B5EF4-FFF2-40B4-BE49-F238E27FC236}">
                <a16:creationId xmlns:a16="http://schemas.microsoft.com/office/drawing/2014/main" id="{9102E685-0238-C34F-82CB-17E372F7103D}"/>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5899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108200"/>
            <a:ext cx="4682277" cy="4073436"/>
          </a:xfrm>
          <a:prstGeom prst="rect">
            <a:avLst/>
          </a:prstGeom>
        </p:spPr>
      </p:pic>
      <p:pic>
        <p:nvPicPr>
          <p:cNvPr id="7" name="Imagen 6">
            <a:extLst>
              <a:ext uri="{FF2B5EF4-FFF2-40B4-BE49-F238E27FC236}">
                <a16:creationId xmlns:a16="http://schemas.microsoft.com/office/drawing/2014/main" id="{359CC2DC-733B-4317-AEC8-545E376781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7669" y="965200"/>
            <a:ext cx="6684448" cy="4419600"/>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flipV="1">
            <a:off x="2667000" y="1925595"/>
            <a:ext cx="2792627" cy="1020805"/>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2743200" y="3647428"/>
            <a:ext cx="2743200" cy="1257131"/>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21" name="3 Rectángulo">
            <a:extLst>
              <a:ext uri="{FF2B5EF4-FFF2-40B4-BE49-F238E27FC236}">
                <a16:creationId xmlns:a16="http://schemas.microsoft.com/office/drawing/2014/main" id="{0FA593BA-5F68-4523-8DF4-4C51284179F4}"/>
              </a:ext>
            </a:extLst>
          </p:cNvPr>
          <p:cNvSpPr/>
          <p:nvPr/>
        </p:nvSpPr>
        <p:spPr>
          <a:xfrm>
            <a:off x="415077" y="965200"/>
            <a:ext cx="4267200" cy="1015663"/>
          </a:xfrm>
          <a:prstGeom prst="rect">
            <a:avLst/>
          </a:prstGeom>
          <a:noFill/>
          <a:ln>
            <a:noFill/>
          </a:ln>
        </p:spPr>
        <p:txBody>
          <a:bodyPr wrap="square">
            <a:spAutoFit/>
          </a:bodyPr>
          <a:lstStyle/>
          <a:p>
            <a:pPr algn="l" defTabSz="457200"/>
            <a:r>
              <a:rPr lang="es-EC"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GEOGRAPHICAL LOCATION</a:t>
            </a:r>
          </a:p>
          <a:p>
            <a:pPr algn="l" defTabSz="457200"/>
            <a:r>
              <a:rPr lang="es-EC"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ROUND BLOCKS             INTRACAMPOS II</a:t>
            </a:r>
          </a:p>
        </p:txBody>
      </p:sp>
    </p:spTree>
    <p:extLst>
      <p:ext uri="{BB962C8B-B14F-4D97-AF65-F5344CB8AC3E}">
        <p14:creationId xmlns:p14="http://schemas.microsoft.com/office/powerpoint/2010/main" val="3509468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762000" y="1651000"/>
            <a:ext cx="3276600" cy="1015663"/>
          </a:xfrm>
          <a:prstGeom prst="rect">
            <a:avLst/>
          </a:prstGeom>
          <a:noFill/>
          <a:ln>
            <a:noFill/>
          </a:ln>
        </p:spPr>
        <p:txBody>
          <a:bodyPr wrap="square">
            <a:spAutoFit/>
          </a:bodyPr>
          <a:lstStyle/>
          <a:p>
            <a:pPr algn="l" defTabSz="457200"/>
            <a:r>
              <a:rPr lang="es-EC"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POLITICAL LOCATION</a:t>
            </a:r>
          </a:p>
          <a:p>
            <a:pPr algn="l" defTabSz="457200"/>
            <a:r>
              <a:rPr lang="es-EC"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BLOCKS INTRACAMPOS II</a:t>
            </a:r>
          </a:p>
        </p:txBody>
      </p:sp>
      <p:pic>
        <p:nvPicPr>
          <p:cNvPr id="3" name="Imagen 2">
            <a:extLst>
              <a:ext uri="{FF2B5EF4-FFF2-40B4-BE49-F238E27FC236}">
                <a16:creationId xmlns:a16="http://schemas.microsoft.com/office/drawing/2014/main" id="{44EC5DEB-662D-4753-8C5C-DF0801774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117600"/>
            <a:ext cx="6579548" cy="4350243"/>
          </a:xfrm>
          <a:prstGeom prst="rect">
            <a:avLst/>
          </a:prstGeom>
        </p:spPr>
      </p:pic>
      <p:sp>
        <p:nvSpPr>
          <p:cNvPr id="11" name="5 CuadroTexto">
            <a:extLst>
              <a:ext uri="{FF2B5EF4-FFF2-40B4-BE49-F238E27FC236}">
                <a16:creationId xmlns:a16="http://schemas.microsoft.com/office/drawing/2014/main" id="{EA86C75A-5F28-4AE6-8ADB-D05BC720AEF4}"/>
              </a:ext>
            </a:extLst>
          </p:cNvPr>
          <p:cNvSpPr txBox="1"/>
          <p:nvPr/>
        </p:nvSpPr>
        <p:spPr>
          <a:xfrm>
            <a:off x="762000" y="2892524"/>
            <a:ext cx="2057400" cy="2123658"/>
          </a:xfrm>
          <a:prstGeom prst="rect">
            <a:avLst/>
          </a:prstGeom>
          <a:noFill/>
        </p:spPr>
        <p:txBody>
          <a:bodyPr wrap="square" rtlCol="0">
            <a:spAutoFit/>
          </a:bodyPr>
          <a:lstStyle/>
          <a:p>
            <a:r>
              <a:rPr lang="es-EC"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BLOCKS:</a:t>
            </a:r>
          </a:p>
          <a:p>
            <a:endPar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LUMBAQUI</a:t>
            </a: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SAYWA </a:t>
            </a: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TAMYA</a:t>
            </a: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VHR ESTE</a:t>
            </a: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VHR OESTE</a:t>
            </a:r>
          </a:p>
          <a:p>
            <a:pPr marL="285750" indent="-285750">
              <a:buFont typeface="Wingdings" panose="05000000000000000000" pitchFamily="2" charset="2"/>
              <a:buChar char="§"/>
            </a:pPr>
            <a:r>
              <a:rPr lang="es-EC" sz="1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TETETE SUR</a:t>
            </a:r>
          </a:p>
        </p:txBody>
      </p:sp>
      <p:sp>
        <p:nvSpPr>
          <p:cNvPr id="5" name="Rectángulo redondeado 4">
            <a:extLst>
              <a:ext uri="{FF2B5EF4-FFF2-40B4-BE49-F238E27FC236}">
                <a16:creationId xmlns:a16="http://schemas.microsoft.com/office/drawing/2014/main" id="{52AC8151-FC65-754D-A046-2DF563166005}"/>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Slide Number Placeholder 2">
            <a:extLst>
              <a:ext uri="{FF2B5EF4-FFF2-40B4-BE49-F238E27FC236}">
                <a16:creationId xmlns:a16="http://schemas.microsoft.com/office/drawing/2014/main" id="{EF5D8D83-7BC7-FC48-BE39-79C092D9DC60}"/>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4</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32451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152400" y="1588864"/>
            <a:ext cx="3352800" cy="1015663"/>
          </a:xfrm>
          <a:prstGeom prst="rect">
            <a:avLst/>
          </a:prstGeom>
          <a:noFill/>
          <a:ln>
            <a:noFill/>
          </a:ln>
        </p:spPr>
        <p:txBody>
          <a:bodyPr wrap="square">
            <a:spAutoFit/>
          </a:bodyPr>
          <a:lstStyle/>
          <a:p>
            <a:pPr algn="l" defTabSz="457200"/>
            <a:r>
              <a:rPr lang="en-US"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LOGISTICS AND SURFACE FACILITIES BLOCKS             </a:t>
            </a:r>
            <a:r>
              <a:rPr lang="es-EC"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INTRACAMPOS II</a:t>
            </a:r>
          </a:p>
        </p:txBody>
      </p:sp>
      <p:pic>
        <p:nvPicPr>
          <p:cNvPr id="3" name="Imagen 2">
            <a:extLst>
              <a:ext uri="{FF2B5EF4-FFF2-40B4-BE49-F238E27FC236}">
                <a16:creationId xmlns:a16="http://schemas.microsoft.com/office/drawing/2014/main" id="{B5FF27E4-6F2C-44A5-9AE3-507194452B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518" y="1026874"/>
            <a:ext cx="6911556" cy="4434126"/>
          </a:xfrm>
          <a:prstGeom prst="rect">
            <a:avLst/>
          </a:prstGeom>
        </p:spPr>
      </p:pic>
      <p:pic>
        <p:nvPicPr>
          <p:cNvPr id="6" name="Imagen 5">
            <a:extLst>
              <a:ext uri="{FF2B5EF4-FFF2-40B4-BE49-F238E27FC236}">
                <a16:creationId xmlns:a16="http://schemas.microsoft.com/office/drawing/2014/main" id="{C0C72C97-0499-4632-ABAA-6077FC87D1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3716421"/>
            <a:ext cx="2133600" cy="1743384"/>
          </a:xfrm>
          <a:prstGeom prst="rect">
            <a:avLst/>
          </a:prstGeom>
          <a:ln w="12700">
            <a:solidFill>
              <a:schemeClr val="tx1"/>
            </a:solidFill>
          </a:ln>
        </p:spPr>
      </p:pic>
      <p:sp>
        <p:nvSpPr>
          <p:cNvPr id="5" name="Rectángulo redondeado 4">
            <a:extLst>
              <a:ext uri="{FF2B5EF4-FFF2-40B4-BE49-F238E27FC236}">
                <a16:creationId xmlns:a16="http://schemas.microsoft.com/office/drawing/2014/main" id="{719B850D-E2DC-394F-94CA-CCC70C44424B}"/>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Slide Number Placeholder 2">
            <a:extLst>
              <a:ext uri="{FF2B5EF4-FFF2-40B4-BE49-F238E27FC236}">
                <a16:creationId xmlns:a16="http://schemas.microsoft.com/office/drawing/2014/main" id="{80EC00A0-E4D3-004B-AE8C-F354F76AA3E5}"/>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5</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5336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2895600" y="2260600"/>
            <a:ext cx="5638800" cy="707886"/>
          </a:xfrm>
          <a:prstGeom prst="rect">
            <a:avLst/>
          </a:prstGeom>
          <a:noFill/>
          <a:ln>
            <a:solidFill>
              <a:schemeClr val="bg1"/>
            </a:solidFill>
          </a:ln>
        </p:spPr>
        <p:txBody>
          <a:bodyPr wrap="square">
            <a:spAutoFit/>
          </a:bodyPr>
          <a:lstStyle/>
          <a:p>
            <a:pPr algn="ctr" defTabSz="457200"/>
            <a:r>
              <a:rPr lang="es-EC"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LUMBAQUI BLOCK</a:t>
            </a:r>
          </a:p>
        </p:txBody>
      </p:sp>
      <p:pic>
        <p:nvPicPr>
          <p:cNvPr id="6" name="Imagen 5">
            <a:extLst>
              <a:ext uri="{FF2B5EF4-FFF2-40B4-BE49-F238E27FC236}">
                <a16:creationId xmlns:a16="http://schemas.microsoft.com/office/drawing/2014/main" id="{D816098F-F56E-3840-B5EF-ECAADC615E8D}"/>
              </a:ext>
            </a:extLst>
          </p:cNvPr>
          <p:cNvPicPr>
            <a:picLocks noChangeAspect="1"/>
          </p:cNvPicPr>
          <p:nvPr/>
        </p:nvPicPr>
        <p:blipFill>
          <a:blip r:embed="rId3"/>
          <a:stretch>
            <a:fillRect/>
          </a:stretch>
        </p:blipFill>
        <p:spPr>
          <a:xfrm>
            <a:off x="3911236" y="3113238"/>
            <a:ext cx="3607527" cy="877877"/>
          </a:xfrm>
          <a:prstGeom prst="rect">
            <a:avLst/>
          </a:prstGeom>
        </p:spPr>
      </p:pic>
    </p:spTree>
    <p:extLst>
      <p:ext uri="{BB962C8B-B14F-4D97-AF65-F5344CB8AC3E}">
        <p14:creationId xmlns:p14="http://schemas.microsoft.com/office/powerpoint/2010/main" val="2560406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04D5D53B-6D54-F34F-B5E8-8B5E5BD2C09B}"/>
              </a:ext>
            </a:extLst>
          </p:cNvPr>
          <p:cNvGrpSpPr/>
          <p:nvPr/>
        </p:nvGrpSpPr>
        <p:grpSpPr>
          <a:xfrm>
            <a:off x="205765" y="1498600"/>
            <a:ext cx="7798612" cy="3948582"/>
            <a:chOff x="660797" y="1135118"/>
            <a:chExt cx="9881015" cy="5002941"/>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97" y="1803400"/>
              <a:ext cx="3810000" cy="3314582"/>
            </a:xfrm>
            <a:prstGeom prst="rect">
              <a:avLst/>
            </a:prstGeom>
          </p:spPr>
        </p:pic>
        <p:pic>
          <p:nvPicPr>
            <p:cNvPr id="11" name="Imagen 10">
              <a:extLst>
                <a:ext uri="{FF2B5EF4-FFF2-40B4-BE49-F238E27FC236}">
                  <a16:creationId xmlns:a16="http://schemas.microsoft.com/office/drawing/2014/main" id="{93A7A92A-91B3-46B9-9A93-D78948C35561}"/>
                </a:ext>
              </a:extLst>
            </p:cNvPr>
            <p:cNvPicPr>
              <a:picLocks noChangeAspect="1"/>
            </p:cNvPicPr>
            <p:nvPr/>
          </p:nvPicPr>
          <p:blipFill>
            <a:blip r:embed="rId4"/>
            <a:stretch>
              <a:fillRect/>
            </a:stretch>
          </p:blipFill>
          <p:spPr>
            <a:xfrm>
              <a:off x="5182790" y="1135118"/>
              <a:ext cx="5359022" cy="5002941"/>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flipV="1">
              <a:off x="2997390" y="1820918"/>
              <a:ext cx="4064207" cy="609600"/>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2870597" y="2735318"/>
              <a:ext cx="2819400" cy="1524000"/>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grpSp>
      <p:sp>
        <p:nvSpPr>
          <p:cNvPr id="20" name="3 Rectángulo">
            <a:extLst>
              <a:ext uri="{FF2B5EF4-FFF2-40B4-BE49-F238E27FC236}">
                <a16:creationId xmlns:a16="http://schemas.microsoft.com/office/drawing/2014/main" id="{98B60EC9-F0BC-496E-93BA-800C205A0532}"/>
              </a:ext>
            </a:extLst>
          </p:cNvPr>
          <p:cNvSpPr/>
          <p:nvPr/>
        </p:nvSpPr>
        <p:spPr>
          <a:xfrm>
            <a:off x="711994" y="944736"/>
            <a:ext cx="4114800" cy="461665"/>
          </a:xfrm>
          <a:prstGeom prst="rect">
            <a:avLst/>
          </a:prstGeom>
          <a:noFill/>
          <a:ln>
            <a:noFill/>
          </a:ln>
        </p:spPr>
        <p:txBody>
          <a:bodyPr wrap="square">
            <a:spAutoFit/>
          </a:bodyPr>
          <a:lstStyle/>
          <a:p>
            <a:pPr algn="l" defTabSz="457200"/>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LUMBAQUI BLOCK</a:t>
            </a:r>
          </a:p>
        </p:txBody>
      </p:sp>
      <p:sp>
        <p:nvSpPr>
          <p:cNvPr id="22" name="Rectángulo 21">
            <a:extLst>
              <a:ext uri="{FF2B5EF4-FFF2-40B4-BE49-F238E27FC236}">
                <a16:creationId xmlns:a16="http://schemas.microsoft.com/office/drawing/2014/main" id="{460C7E19-3B2F-48B7-B3F0-6DE1928AEB0C}"/>
              </a:ext>
            </a:extLst>
          </p:cNvPr>
          <p:cNvSpPr>
            <a:spLocks/>
          </p:cNvSpPr>
          <p:nvPr/>
        </p:nvSpPr>
        <p:spPr>
          <a:xfrm>
            <a:off x="8305800" y="1991166"/>
            <a:ext cx="2971800" cy="2877711"/>
          </a:xfrm>
          <a:prstGeom prst="rect">
            <a:avLst/>
          </a:prstGeom>
          <a:noFill/>
        </p:spPr>
        <p:txBody>
          <a:bodyPr wrap="square" lIns="0" tIns="0" rIns="0" bIns="0" anchor="ctr" anchorCtr="0">
            <a:spAutoFit/>
          </a:bodyPr>
          <a:lstStyle/>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Location</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Northwest</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of</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the</a:t>
            </a:r>
            <a:r>
              <a:rPr lang="es-ES" sz="1100" dirty="0">
                <a:latin typeface="Open Sans" panose="020B0606030504020204" pitchFamily="34" charset="0"/>
                <a:ea typeface="Open Sans" panose="020B0606030504020204" pitchFamily="34" charset="0"/>
                <a:cs typeface="Open Sans" panose="020B0606030504020204" pitchFamily="34" charset="0"/>
              </a:rPr>
              <a:t> Oriente </a:t>
            </a:r>
            <a:r>
              <a:rPr lang="es-ES" sz="1100" dirty="0" err="1">
                <a:latin typeface="Open Sans" panose="020B0606030504020204" pitchFamily="34" charset="0"/>
                <a:ea typeface="Open Sans" panose="020B0606030504020204" pitchFamily="34" charset="0"/>
                <a:cs typeface="Open Sans" panose="020B0606030504020204" pitchFamily="34" charset="0"/>
              </a:rPr>
              <a:t>Basin</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between</a:t>
            </a:r>
            <a:r>
              <a:rPr lang="es-ES" sz="1100" dirty="0">
                <a:latin typeface="Open Sans" panose="020B0606030504020204" pitchFamily="34" charset="0"/>
                <a:ea typeface="Open Sans" panose="020B0606030504020204" pitchFamily="34" charset="0"/>
                <a:cs typeface="Open Sans" panose="020B0606030504020204" pitchFamily="34" charset="0"/>
              </a:rPr>
              <a:t> Blocks 49, 56 and 18.</a:t>
            </a: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Approximate</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area</a:t>
            </a:r>
            <a:r>
              <a:rPr lang="es-ES" sz="1100" dirty="0">
                <a:latin typeface="Open Sans" panose="020B0606030504020204" pitchFamily="34" charset="0"/>
                <a:ea typeface="Open Sans" panose="020B0606030504020204" pitchFamily="34" charset="0"/>
                <a:cs typeface="Open Sans" panose="020B0606030504020204" pitchFamily="34" charset="0"/>
              </a:rPr>
              <a:t>: 167,491.5 Ha.</a:t>
            </a:r>
          </a:p>
          <a:p>
            <a:pPr marL="285750" indent="-285750">
              <a:buFont typeface="Arial" panose="020B0604020202020204" pitchFamily="34" charset="0"/>
              <a:buChar char="•"/>
            </a:pPr>
            <a:r>
              <a:rPr lang="es-ES" sz="1100" dirty="0">
                <a:latin typeface="Open Sans" panose="020B0606030504020204" pitchFamily="34" charset="0"/>
                <a:ea typeface="Open Sans" panose="020B0606030504020204" pitchFamily="34" charset="0"/>
                <a:cs typeface="Open Sans" panose="020B0606030504020204" pitchFamily="34" charset="0"/>
              </a:rPr>
              <a:t>Prospective </a:t>
            </a:r>
            <a:r>
              <a:rPr lang="es-ES" sz="1100" dirty="0" err="1">
                <a:latin typeface="Open Sans" panose="020B0606030504020204" pitchFamily="34" charset="0"/>
                <a:ea typeface="Open Sans" panose="020B0606030504020204" pitchFamily="34" charset="0"/>
                <a:cs typeface="Open Sans" panose="020B0606030504020204" pitchFamily="34" charset="0"/>
              </a:rPr>
              <a:t>reservoirs</a:t>
            </a:r>
            <a:r>
              <a:rPr lang="es-ES" sz="1100" dirty="0">
                <a:latin typeface="Open Sans" panose="020B0606030504020204" pitchFamily="34" charset="0"/>
                <a:ea typeface="Open Sans" panose="020B0606030504020204" pitchFamily="34" charset="0"/>
                <a:cs typeface="Open Sans" panose="020B0606030504020204" pitchFamily="34" charset="0"/>
              </a:rPr>
              <a:t>: Hollín (</a:t>
            </a:r>
            <a:r>
              <a:rPr lang="es-ES" sz="1100" dirty="0" err="1">
                <a:latin typeface="Open Sans" panose="020B0606030504020204" pitchFamily="34" charset="0"/>
                <a:ea typeface="Open Sans" panose="020B0606030504020204" pitchFamily="34" charset="0"/>
                <a:cs typeface="Open Sans" panose="020B0606030504020204" pitchFamily="34" charset="0"/>
              </a:rPr>
              <a:t>Upper</a:t>
            </a:r>
            <a:r>
              <a:rPr lang="es-ES" sz="1100" dirty="0">
                <a:latin typeface="Open Sans" panose="020B0606030504020204" pitchFamily="34" charset="0"/>
                <a:ea typeface="Open Sans" panose="020B0606030504020204" pitchFamily="34" charset="0"/>
                <a:cs typeface="Open Sans" panose="020B0606030504020204" pitchFamily="34" charset="0"/>
              </a:rPr>
              <a:t> and </a:t>
            </a:r>
            <a:r>
              <a:rPr lang="es-ES" sz="1100" dirty="0" err="1">
                <a:latin typeface="Open Sans" panose="020B0606030504020204" pitchFamily="34" charset="0"/>
                <a:ea typeface="Open Sans" panose="020B0606030504020204" pitchFamily="34" charset="0"/>
                <a:cs typeface="Open Sans" panose="020B0606030504020204" pitchFamily="34" charset="0"/>
              </a:rPr>
              <a:t>Lower</a:t>
            </a:r>
            <a:r>
              <a:rPr lang="es-ES" sz="1100" dirty="0">
                <a:latin typeface="Open Sans" panose="020B0606030504020204" pitchFamily="34" charset="0"/>
                <a:ea typeface="Open Sans" panose="020B0606030504020204" pitchFamily="34" charset="0"/>
                <a:cs typeface="Open Sans" panose="020B0606030504020204" pitchFamily="34" charset="0"/>
              </a:rPr>
              <a:t>), Basal Tena, U </a:t>
            </a:r>
            <a:r>
              <a:rPr lang="es-ES" sz="1100" dirty="0" err="1">
                <a:latin typeface="Open Sans" panose="020B0606030504020204" pitchFamily="34" charset="0"/>
                <a:ea typeface="Open Sans" panose="020B0606030504020204" pitchFamily="34" charset="0"/>
                <a:cs typeface="Open Sans" panose="020B0606030504020204" pitchFamily="34" charset="0"/>
              </a:rPr>
              <a:t>Sandstone</a:t>
            </a:r>
            <a:r>
              <a:rPr lang="es-ES" sz="1100" dirty="0">
                <a:latin typeface="Open Sans" panose="020B0606030504020204" pitchFamily="34" charset="0"/>
                <a:ea typeface="Open Sans" panose="020B0606030504020204" pitchFamily="34" charset="0"/>
                <a:cs typeface="Open Sans" panose="020B0606030504020204" pitchFamily="34" charset="0"/>
              </a:rPr>
              <a:t>, T </a:t>
            </a:r>
            <a:r>
              <a:rPr lang="es-ES" sz="1100" dirty="0" err="1">
                <a:latin typeface="Open Sans" panose="020B0606030504020204" pitchFamily="34" charset="0"/>
                <a:ea typeface="Open Sans" panose="020B0606030504020204" pitchFamily="34" charset="0"/>
                <a:cs typeface="Open Sans" panose="020B0606030504020204" pitchFamily="34" charset="0"/>
              </a:rPr>
              <a:t>Sandstone</a:t>
            </a:r>
            <a:r>
              <a:rPr lang="es-ES" sz="1100" dirty="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Prospects</a:t>
            </a:r>
            <a:r>
              <a:rPr lang="es-ES" sz="1100" dirty="0">
                <a:latin typeface="Open Sans" panose="020B0606030504020204" pitchFamily="34" charset="0"/>
                <a:ea typeface="Open Sans" panose="020B0606030504020204" pitchFamily="34" charset="0"/>
                <a:cs typeface="Open Sans" panose="020B0606030504020204" pitchFamily="34" charset="0"/>
              </a:rPr>
              <a:t>: Cedro, Roble, Cristal Este, Canelo, Rubí Este, Ochenta-</a:t>
            </a:r>
            <a:r>
              <a:rPr lang="es-ES" sz="1100" dirty="0" err="1">
                <a:latin typeface="Open Sans" panose="020B0606030504020204" pitchFamily="34" charset="0"/>
                <a:ea typeface="Open Sans" panose="020B0606030504020204" pitchFamily="34" charset="0"/>
                <a:cs typeface="Open Sans" panose="020B0606030504020204" pitchFamily="34" charset="0"/>
              </a:rPr>
              <a:t>Mascarey</a:t>
            </a:r>
            <a:r>
              <a:rPr lang="es-ES" sz="1100" dirty="0">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Estimated</a:t>
            </a:r>
            <a:r>
              <a:rPr lang="es-ES" sz="1100" dirty="0">
                <a:latin typeface="Open Sans" panose="020B0606030504020204" pitchFamily="34" charset="0"/>
                <a:ea typeface="Open Sans" panose="020B0606030504020204" pitchFamily="34" charset="0"/>
                <a:cs typeface="Open Sans" panose="020B0606030504020204" pitchFamily="34" charset="0"/>
              </a:rPr>
              <a:t> POES:164.14 </a:t>
            </a:r>
            <a:r>
              <a:rPr lang="es-ES" sz="1100" dirty="0" err="1">
                <a:latin typeface="Open Sans" panose="020B0606030504020204" pitchFamily="34" charset="0"/>
                <a:ea typeface="Open Sans" panose="020B0606030504020204" pitchFamily="34" charset="0"/>
                <a:cs typeface="Open Sans" panose="020B0606030504020204" pitchFamily="34" charset="0"/>
              </a:rPr>
              <a:t>MMbls</a:t>
            </a:r>
            <a:endParaRPr lang="es-ES" sz="11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Estimated</a:t>
            </a:r>
            <a:r>
              <a:rPr lang="es-ES" sz="1100" dirty="0">
                <a:latin typeface="Open Sans" panose="020B0606030504020204" pitchFamily="34" charset="0"/>
                <a:ea typeface="Open Sans" panose="020B0606030504020204" pitchFamily="34" charset="0"/>
                <a:cs typeface="Open Sans" panose="020B0606030504020204" pitchFamily="34" charset="0"/>
              </a:rPr>
              <a:t> Prospective </a:t>
            </a:r>
            <a:r>
              <a:rPr lang="es-ES" sz="1100" dirty="0" err="1">
                <a:latin typeface="Open Sans" panose="020B0606030504020204" pitchFamily="34" charset="0"/>
                <a:ea typeface="Open Sans" panose="020B0606030504020204" pitchFamily="34" charset="0"/>
                <a:cs typeface="Open Sans" panose="020B0606030504020204" pitchFamily="34" charset="0"/>
              </a:rPr>
              <a:t>Resources</a:t>
            </a:r>
            <a:r>
              <a:rPr lang="es-ES" sz="1100" dirty="0">
                <a:latin typeface="Open Sans" panose="020B0606030504020204" pitchFamily="34" charset="0"/>
                <a:ea typeface="Open Sans" panose="020B0606030504020204" pitchFamily="34" charset="0"/>
                <a:cs typeface="Open Sans" panose="020B0606030504020204" pitchFamily="34" charset="0"/>
              </a:rPr>
              <a:t>: 24.63 </a:t>
            </a:r>
            <a:r>
              <a:rPr lang="es-ES" sz="1100" dirty="0" err="1">
                <a:latin typeface="Open Sans" panose="020B0606030504020204" pitchFamily="34" charset="0"/>
                <a:ea typeface="Open Sans" panose="020B0606030504020204" pitchFamily="34" charset="0"/>
                <a:cs typeface="Open Sans" panose="020B0606030504020204" pitchFamily="34" charset="0"/>
              </a:rPr>
              <a:t>MMbls</a:t>
            </a:r>
            <a:endParaRPr lang="es-ES" sz="11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Estimated</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Contingent</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Resources</a:t>
            </a:r>
            <a:r>
              <a:rPr lang="es-ES" sz="1100" dirty="0">
                <a:latin typeface="Open Sans" panose="020B0606030504020204" pitchFamily="34" charset="0"/>
                <a:ea typeface="Open Sans" panose="020B0606030504020204" pitchFamily="34" charset="0"/>
                <a:cs typeface="Open Sans" panose="020B0606030504020204" pitchFamily="34" charset="0"/>
              </a:rPr>
              <a:t>: 17.78 </a:t>
            </a:r>
            <a:r>
              <a:rPr lang="es-ES" sz="1100" dirty="0" err="1">
                <a:latin typeface="Open Sans" panose="020B0606030504020204" pitchFamily="34" charset="0"/>
                <a:ea typeface="Open Sans" panose="020B0606030504020204" pitchFamily="34" charset="0"/>
                <a:cs typeface="Open Sans" panose="020B0606030504020204" pitchFamily="34" charset="0"/>
              </a:rPr>
              <a:t>MMbls</a:t>
            </a:r>
            <a:endParaRPr lang="es-ES" sz="11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Expected</a:t>
            </a:r>
            <a:r>
              <a:rPr lang="es-ES" sz="1100" dirty="0">
                <a:latin typeface="Open Sans" panose="020B0606030504020204" pitchFamily="34" charset="0"/>
                <a:ea typeface="Open Sans" panose="020B0606030504020204" pitchFamily="34" charset="0"/>
                <a:cs typeface="Open Sans" panose="020B0606030504020204" pitchFamily="34" charset="0"/>
              </a:rPr>
              <a:t> API: 26 - 31°. </a:t>
            </a: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Existing</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wells</a:t>
            </a:r>
            <a:r>
              <a:rPr lang="es-ES" sz="1100" dirty="0">
                <a:latin typeface="Open Sans" panose="020B0606030504020204" pitchFamily="34" charset="0"/>
                <a:ea typeface="Open Sans" panose="020B0606030504020204" pitchFamily="34" charset="0"/>
                <a:cs typeface="Open Sans" panose="020B0606030504020204" pitchFamily="34" charset="0"/>
              </a:rPr>
              <a:t>: 10</a:t>
            </a:r>
          </a:p>
          <a:p>
            <a:pPr marL="285750" indent="-285750">
              <a:buFont typeface="Arial" panose="020B0604020202020204" pitchFamily="34" charset="0"/>
              <a:buChar char="•"/>
            </a:pPr>
            <a:r>
              <a:rPr lang="es-ES" sz="1100" dirty="0" err="1">
                <a:latin typeface="Open Sans" panose="020B0606030504020204" pitchFamily="34" charset="0"/>
                <a:ea typeface="Open Sans" panose="020B0606030504020204" pitchFamily="34" charset="0"/>
                <a:cs typeface="Open Sans" panose="020B0606030504020204" pitchFamily="34" charset="0"/>
              </a:rPr>
              <a:t>Accumulated</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production</a:t>
            </a:r>
            <a:r>
              <a:rPr lang="es-ES" sz="1100" dirty="0">
                <a:latin typeface="Open Sans" panose="020B0606030504020204" pitchFamily="34" charset="0"/>
                <a:ea typeface="Open Sans" panose="020B0606030504020204" pitchFamily="34" charset="0"/>
                <a:cs typeface="Open Sans" panose="020B0606030504020204" pitchFamily="34" charset="0"/>
              </a:rPr>
              <a:t>: 256.7 </a:t>
            </a:r>
            <a:r>
              <a:rPr lang="es-ES" sz="1100" dirty="0" err="1">
                <a:latin typeface="Open Sans" panose="020B0606030504020204" pitchFamily="34" charset="0"/>
                <a:ea typeface="Open Sans" panose="020B0606030504020204" pitchFamily="34" charset="0"/>
                <a:cs typeface="Open Sans" panose="020B0606030504020204" pitchFamily="34" charset="0"/>
              </a:rPr>
              <a:t>Mbls</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December</a:t>
            </a:r>
            <a:r>
              <a:rPr lang="es-ES" sz="1100" dirty="0">
                <a:latin typeface="Open Sans" panose="020B0606030504020204" pitchFamily="34" charset="0"/>
                <a:ea typeface="Open Sans" panose="020B0606030504020204" pitchFamily="34" charset="0"/>
                <a:cs typeface="Open Sans" panose="020B0606030504020204" pitchFamily="34" charset="0"/>
              </a:rPr>
              <a:t> 31, 2006)</a:t>
            </a:r>
          </a:p>
        </p:txBody>
      </p:sp>
      <p:sp>
        <p:nvSpPr>
          <p:cNvPr id="10" name="Rectángulo redondeado 9">
            <a:extLst>
              <a:ext uri="{FF2B5EF4-FFF2-40B4-BE49-F238E27FC236}">
                <a16:creationId xmlns:a16="http://schemas.microsoft.com/office/drawing/2014/main" id="{E4815639-16A9-DA46-99EE-03AE44AD4637}"/>
              </a:ext>
            </a:extLst>
          </p:cNvPr>
          <p:cNvSpPr/>
          <p:nvPr/>
        </p:nvSpPr>
        <p:spPr>
          <a:xfrm>
            <a:off x="10972800" y="1252523"/>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lide Number Placeholder 2">
            <a:extLst>
              <a:ext uri="{FF2B5EF4-FFF2-40B4-BE49-F238E27FC236}">
                <a16:creationId xmlns:a16="http://schemas.microsoft.com/office/drawing/2014/main" id="{91120485-248C-9A42-BABA-F3DFD73EDB1A}"/>
              </a:ext>
            </a:extLst>
          </p:cNvPr>
          <p:cNvSpPr txBox="1">
            <a:spLocks/>
          </p:cNvSpPr>
          <p:nvPr/>
        </p:nvSpPr>
        <p:spPr>
          <a:xfrm>
            <a:off x="10946203" y="1373401"/>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7</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9848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3 Rectángulo">
            <a:extLst>
              <a:ext uri="{FF2B5EF4-FFF2-40B4-BE49-F238E27FC236}">
                <a16:creationId xmlns:a16="http://schemas.microsoft.com/office/drawing/2014/main" id="{98B60EC9-F0BC-496E-93BA-800C205A0532}"/>
              </a:ext>
            </a:extLst>
          </p:cNvPr>
          <p:cNvSpPr/>
          <p:nvPr/>
        </p:nvSpPr>
        <p:spPr>
          <a:xfrm>
            <a:off x="553024" y="915636"/>
            <a:ext cx="3589191" cy="461665"/>
          </a:xfrm>
          <a:prstGeom prst="rect">
            <a:avLst/>
          </a:prstGeom>
          <a:noFill/>
          <a:ln>
            <a:noFill/>
          </a:ln>
        </p:spPr>
        <p:txBody>
          <a:bodyPr wrap="square">
            <a:spAutoFit/>
          </a:bodyPr>
          <a:lstStyle/>
          <a:p>
            <a:pPr algn="l" defTabSz="457200"/>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LUMBAQUI BLOCK</a:t>
            </a:r>
          </a:p>
        </p:txBody>
      </p:sp>
      <p:sp>
        <p:nvSpPr>
          <p:cNvPr id="36" name="Rectángulo 35">
            <a:extLst>
              <a:ext uri="{FF2B5EF4-FFF2-40B4-BE49-F238E27FC236}">
                <a16:creationId xmlns:a16="http://schemas.microsoft.com/office/drawing/2014/main" id="{FE43438A-94A0-477C-8199-8BE04F66D87C}"/>
              </a:ext>
            </a:extLst>
          </p:cNvPr>
          <p:cNvSpPr/>
          <p:nvPr/>
        </p:nvSpPr>
        <p:spPr>
          <a:xfrm>
            <a:off x="4605863" y="5105376"/>
            <a:ext cx="2951079" cy="307777"/>
          </a:xfrm>
          <a:prstGeom prst="rect">
            <a:avLst/>
          </a:prstGeom>
          <a:solidFill>
            <a:schemeClr val="bg1"/>
          </a:solidFill>
        </p:spPr>
        <p:txBody>
          <a:bodyPr wrap="square">
            <a:spAutoFit/>
          </a:bodyPr>
          <a:lstStyle/>
          <a:p>
            <a:pPr algn="ctr"/>
            <a:r>
              <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STRUCTURAL DISTRIBUTION</a:t>
            </a:r>
          </a:p>
        </p:txBody>
      </p:sp>
      <p:sp>
        <p:nvSpPr>
          <p:cNvPr id="37" name="Rectángulo 36">
            <a:extLst>
              <a:ext uri="{FF2B5EF4-FFF2-40B4-BE49-F238E27FC236}">
                <a16:creationId xmlns:a16="http://schemas.microsoft.com/office/drawing/2014/main" id="{2B72AB7A-592A-443A-AE10-747DC047E002}"/>
              </a:ext>
            </a:extLst>
          </p:cNvPr>
          <p:cNvSpPr/>
          <p:nvPr/>
        </p:nvSpPr>
        <p:spPr>
          <a:xfrm>
            <a:off x="823619" y="5090256"/>
            <a:ext cx="3048000" cy="523220"/>
          </a:xfrm>
          <a:prstGeom prst="rect">
            <a:avLst/>
          </a:prstGeom>
          <a:solidFill>
            <a:schemeClr val="bg1"/>
          </a:solidFill>
        </p:spPr>
        <p:txBody>
          <a:bodyPr wrap="square">
            <a:spAutoFit/>
          </a:bodyPr>
          <a:lstStyle/>
          <a:p>
            <a:pPr algn="ctr"/>
            <a:r>
              <a:rPr lang="en-US"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2D SEISMIC LINES and 3D SEISMIC CUBE</a:t>
            </a:r>
            <a:endPar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9" name="Imagen 38">
            <a:extLst>
              <a:ext uri="{FF2B5EF4-FFF2-40B4-BE49-F238E27FC236}">
                <a16:creationId xmlns:a16="http://schemas.microsoft.com/office/drawing/2014/main" id="{C3B31D6F-7D99-4C97-BCCD-E2A04FEEC92B}"/>
              </a:ext>
            </a:extLst>
          </p:cNvPr>
          <p:cNvPicPr>
            <a:picLocks noChangeAspect="1"/>
          </p:cNvPicPr>
          <p:nvPr/>
        </p:nvPicPr>
        <p:blipFill>
          <a:blip r:embed="rId3"/>
          <a:stretch>
            <a:fillRect/>
          </a:stretch>
        </p:blipFill>
        <p:spPr>
          <a:xfrm>
            <a:off x="553024" y="1633087"/>
            <a:ext cx="3589191" cy="3339612"/>
          </a:xfrm>
          <a:prstGeom prst="rect">
            <a:avLst/>
          </a:prstGeom>
        </p:spPr>
      </p:pic>
      <p:pic>
        <p:nvPicPr>
          <p:cNvPr id="41" name="Imagen 40">
            <a:extLst>
              <a:ext uri="{FF2B5EF4-FFF2-40B4-BE49-F238E27FC236}">
                <a16:creationId xmlns:a16="http://schemas.microsoft.com/office/drawing/2014/main" id="{10F06206-ED65-4BFA-8F90-F18BA766F501}"/>
              </a:ext>
            </a:extLst>
          </p:cNvPr>
          <p:cNvPicPr>
            <a:picLocks noChangeAspect="1"/>
          </p:cNvPicPr>
          <p:nvPr/>
        </p:nvPicPr>
        <p:blipFill>
          <a:blip r:embed="rId4"/>
          <a:stretch>
            <a:fillRect/>
          </a:stretch>
        </p:blipFill>
        <p:spPr>
          <a:xfrm>
            <a:off x="4286169" y="1631899"/>
            <a:ext cx="3590468" cy="3340800"/>
          </a:xfrm>
          <a:prstGeom prst="rect">
            <a:avLst/>
          </a:prstGeom>
        </p:spPr>
      </p:pic>
      <p:sp>
        <p:nvSpPr>
          <p:cNvPr id="45" name="Rectángulo 44">
            <a:extLst>
              <a:ext uri="{FF2B5EF4-FFF2-40B4-BE49-F238E27FC236}">
                <a16:creationId xmlns:a16="http://schemas.microsoft.com/office/drawing/2014/main" id="{224C89D6-BE1C-4B55-87F4-4D4F3181DC25}"/>
              </a:ext>
            </a:extLst>
          </p:cNvPr>
          <p:cNvSpPr/>
          <p:nvPr/>
        </p:nvSpPr>
        <p:spPr>
          <a:xfrm>
            <a:off x="8803166" y="962223"/>
            <a:ext cx="1136850" cy="307777"/>
          </a:xfrm>
          <a:prstGeom prst="rect">
            <a:avLst/>
          </a:prstGeom>
          <a:noFill/>
        </p:spPr>
        <p:txBody>
          <a:bodyPr wrap="none">
            <a:spAutoFit/>
          </a:bodyPr>
          <a:lstStyle/>
          <a:p>
            <a:pPr algn="ctr"/>
            <a:r>
              <a:rPr lang="es-EC"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TYPE WELL</a:t>
            </a:r>
          </a:p>
        </p:txBody>
      </p:sp>
      <p:sp>
        <p:nvSpPr>
          <p:cNvPr id="11" name="Rectángulo redondeado 10">
            <a:extLst>
              <a:ext uri="{FF2B5EF4-FFF2-40B4-BE49-F238E27FC236}">
                <a16:creationId xmlns:a16="http://schemas.microsoft.com/office/drawing/2014/main" id="{7B460E0A-D7A9-F14B-9916-D123DA0439CC}"/>
              </a:ext>
            </a:extLst>
          </p:cNvPr>
          <p:cNvSpPr/>
          <p:nvPr/>
        </p:nvSpPr>
        <p:spPr>
          <a:xfrm>
            <a:off x="10972800" y="1879600"/>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2" name="Slide Number Placeholder 2">
            <a:extLst>
              <a:ext uri="{FF2B5EF4-FFF2-40B4-BE49-F238E27FC236}">
                <a16:creationId xmlns:a16="http://schemas.microsoft.com/office/drawing/2014/main" id="{236D3F04-94C1-7045-AD02-9EEE6AC26208}"/>
              </a:ext>
            </a:extLst>
          </p:cNvPr>
          <p:cNvSpPr txBox="1">
            <a:spLocks/>
          </p:cNvSpPr>
          <p:nvPr/>
        </p:nvSpPr>
        <p:spPr>
          <a:xfrm>
            <a:off x="10946203" y="2000478"/>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8</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n 2">
            <a:extLst>
              <a:ext uri="{FF2B5EF4-FFF2-40B4-BE49-F238E27FC236}">
                <a16:creationId xmlns:a16="http://schemas.microsoft.com/office/drawing/2014/main" id="{9DA0AE16-095B-45DB-9050-C1241FE770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7233" y="1270000"/>
            <a:ext cx="1588770" cy="5029200"/>
          </a:xfrm>
          <a:prstGeom prst="rect">
            <a:avLst/>
          </a:prstGeom>
        </p:spPr>
      </p:pic>
    </p:spTree>
    <p:extLst>
      <p:ext uri="{BB962C8B-B14F-4D97-AF65-F5344CB8AC3E}">
        <p14:creationId xmlns:p14="http://schemas.microsoft.com/office/powerpoint/2010/main" val="506578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3 Rectángulo">
            <a:extLst>
              <a:ext uri="{FF2B5EF4-FFF2-40B4-BE49-F238E27FC236}">
                <a16:creationId xmlns:a16="http://schemas.microsoft.com/office/drawing/2014/main" id="{98B60EC9-F0BC-496E-93BA-800C205A0532}"/>
              </a:ext>
            </a:extLst>
          </p:cNvPr>
          <p:cNvSpPr/>
          <p:nvPr/>
        </p:nvSpPr>
        <p:spPr>
          <a:xfrm>
            <a:off x="533400" y="959990"/>
            <a:ext cx="4114800" cy="461665"/>
          </a:xfrm>
          <a:prstGeom prst="rect">
            <a:avLst/>
          </a:prstGeom>
          <a:noFill/>
          <a:ln>
            <a:noFill/>
          </a:ln>
        </p:spPr>
        <p:txBody>
          <a:bodyPr wrap="square">
            <a:spAutoFit/>
          </a:bodyPr>
          <a:lstStyle/>
          <a:p>
            <a:pPr algn="l" defTabSz="457200"/>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LUMBAQUI BLOCK</a:t>
            </a:r>
          </a:p>
        </p:txBody>
      </p:sp>
      <p:pic>
        <p:nvPicPr>
          <p:cNvPr id="5" name="Imagen 4">
            <a:extLst>
              <a:ext uri="{FF2B5EF4-FFF2-40B4-BE49-F238E27FC236}">
                <a16:creationId xmlns:a16="http://schemas.microsoft.com/office/drawing/2014/main" id="{1707F130-B5C7-47AE-B13B-6A8306889B88}"/>
              </a:ext>
            </a:extLst>
          </p:cNvPr>
          <p:cNvPicPr>
            <a:picLocks noChangeAspect="1"/>
          </p:cNvPicPr>
          <p:nvPr/>
        </p:nvPicPr>
        <p:blipFill>
          <a:blip r:embed="rId3"/>
          <a:stretch>
            <a:fillRect/>
          </a:stretch>
        </p:blipFill>
        <p:spPr>
          <a:xfrm>
            <a:off x="6172200" y="1636126"/>
            <a:ext cx="4918382" cy="3155400"/>
          </a:xfrm>
          <a:prstGeom prst="rect">
            <a:avLst/>
          </a:prstGeom>
        </p:spPr>
      </p:pic>
      <p:pic>
        <p:nvPicPr>
          <p:cNvPr id="3" name="Imagen 2">
            <a:extLst>
              <a:ext uri="{FF2B5EF4-FFF2-40B4-BE49-F238E27FC236}">
                <a16:creationId xmlns:a16="http://schemas.microsoft.com/office/drawing/2014/main" id="{F6008C5A-BE33-4921-B143-819943B6E545}"/>
              </a:ext>
            </a:extLst>
          </p:cNvPr>
          <p:cNvPicPr>
            <a:picLocks noChangeAspect="1"/>
          </p:cNvPicPr>
          <p:nvPr/>
        </p:nvPicPr>
        <p:blipFill>
          <a:blip r:embed="rId4"/>
          <a:stretch>
            <a:fillRect/>
          </a:stretch>
        </p:blipFill>
        <p:spPr>
          <a:xfrm>
            <a:off x="450778" y="1637636"/>
            <a:ext cx="4918382" cy="3155400"/>
          </a:xfrm>
          <a:prstGeom prst="rect">
            <a:avLst/>
          </a:prstGeom>
        </p:spPr>
      </p:pic>
      <p:sp>
        <p:nvSpPr>
          <p:cNvPr id="36" name="Rectángulo 35">
            <a:extLst>
              <a:ext uri="{FF2B5EF4-FFF2-40B4-BE49-F238E27FC236}">
                <a16:creationId xmlns:a16="http://schemas.microsoft.com/office/drawing/2014/main" id="{FE43438A-94A0-477C-8199-8BE04F66D87C}"/>
              </a:ext>
            </a:extLst>
          </p:cNvPr>
          <p:cNvSpPr/>
          <p:nvPr/>
        </p:nvSpPr>
        <p:spPr>
          <a:xfrm>
            <a:off x="7534182" y="4851400"/>
            <a:ext cx="2534668" cy="307777"/>
          </a:xfrm>
          <a:prstGeom prst="rect">
            <a:avLst/>
          </a:prstGeom>
          <a:solidFill>
            <a:schemeClr val="bg1"/>
          </a:solidFill>
        </p:spPr>
        <p:txBody>
          <a:bodyPr wrap="none">
            <a:spAutoFit/>
          </a:bodyPr>
          <a:lstStyle/>
          <a:p>
            <a:pPr algn="ctr"/>
            <a:r>
              <a:rPr lang="es-EC"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TOWNS AND COMMUNITIES</a:t>
            </a:r>
          </a:p>
        </p:txBody>
      </p:sp>
      <p:sp>
        <p:nvSpPr>
          <p:cNvPr id="37" name="Rectángulo 36">
            <a:extLst>
              <a:ext uri="{FF2B5EF4-FFF2-40B4-BE49-F238E27FC236}">
                <a16:creationId xmlns:a16="http://schemas.microsoft.com/office/drawing/2014/main" id="{2B72AB7A-592A-443A-AE10-747DC047E002}"/>
              </a:ext>
            </a:extLst>
          </p:cNvPr>
          <p:cNvSpPr/>
          <p:nvPr/>
        </p:nvSpPr>
        <p:spPr>
          <a:xfrm>
            <a:off x="1361810" y="4851400"/>
            <a:ext cx="3195105" cy="307777"/>
          </a:xfrm>
          <a:prstGeom prst="rect">
            <a:avLst/>
          </a:prstGeom>
          <a:solidFill>
            <a:schemeClr val="bg1"/>
          </a:solidFill>
        </p:spPr>
        <p:txBody>
          <a:bodyPr wrap="none">
            <a:spAutoFit/>
          </a:bodyPr>
          <a:lstStyle/>
          <a:p>
            <a:pPr algn="ctr"/>
            <a:r>
              <a:rPr lang="es-EC"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LOGISTICS AND SURFACE FACILITIES</a:t>
            </a:r>
          </a:p>
        </p:txBody>
      </p:sp>
    </p:spTree>
    <p:extLst>
      <p:ext uri="{BB962C8B-B14F-4D97-AF65-F5344CB8AC3E}">
        <p14:creationId xmlns:p14="http://schemas.microsoft.com/office/powerpoint/2010/main" val="3726054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2895600" y="2260600"/>
            <a:ext cx="5638800" cy="707886"/>
          </a:xfrm>
          <a:prstGeom prst="rect">
            <a:avLst/>
          </a:prstGeom>
          <a:noFill/>
          <a:ln>
            <a:solidFill>
              <a:schemeClr val="bg1"/>
            </a:solidFill>
          </a:ln>
        </p:spPr>
        <p:txBody>
          <a:bodyPr wrap="square">
            <a:spAutoFit/>
          </a:bodyPr>
          <a:lstStyle/>
          <a:p>
            <a:pPr algn="ctr" defTabSz="457200"/>
            <a:r>
              <a:rPr lang="es-EC"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SAYWA BLOCK</a:t>
            </a:r>
          </a:p>
        </p:txBody>
      </p:sp>
      <p:pic>
        <p:nvPicPr>
          <p:cNvPr id="6" name="Imagen 5">
            <a:extLst>
              <a:ext uri="{FF2B5EF4-FFF2-40B4-BE49-F238E27FC236}">
                <a16:creationId xmlns:a16="http://schemas.microsoft.com/office/drawing/2014/main" id="{D816098F-F56E-3840-B5EF-ECAADC615E8D}"/>
              </a:ext>
            </a:extLst>
          </p:cNvPr>
          <p:cNvPicPr>
            <a:picLocks noChangeAspect="1"/>
          </p:cNvPicPr>
          <p:nvPr/>
        </p:nvPicPr>
        <p:blipFill>
          <a:blip r:embed="rId3"/>
          <a:stretch>
            <a:fillRect/>
          </a:stretch>
        </p:blipFill>
        <p:spPr>
          <a:xfrm>
            <a:off x="3911236" y="3113238"/>
            <a:ext cx="3607527" cy="877877"/>
          </a:xfrm>
          <a:prstGeom prst="rect">
            <a:avLst/>
          </a:prstGeom>
        </p:spPr>
      </p:pic>
    </p:spTree>
    <p:extLst>
      <p:ext uri="{BB962C8B-B14F-4D97-AF65-F5344CB8AC3E}">
        <p14:creationId xmlns:p14="http://schemas.microsoft.com/office/powerpoint/2010/main" val="2493965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9B07703-F472-6B4C-9086-613D2EEC594B}"/>
              </a:ext>
            </a:extLst>
          </p:cNvPr>
          <p:cNvGrpSpPr/>
          <p:nvPr/>
        </p:nvGrpSpPr>
        <p:grpSpPr>
          <a:xfrm>
            <a:off x="0" y="1564716"/>
            <a:ext cx="8001000" cy="3820084"/>
            <a:chOff x="1066800" y="355600"/>
            <a:chExt cx="10016680" cy="4782472"/>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843103"/>
              <a:ext cx="3810000" cy="3314582"/>
            </a:xfrm>
            <a:prstGeom prst="rect">
              <a:avLst/>
            </a:prstGeom>
          </p:spPr>
        </p:pic>
        <p:pic>
          <p:nvPicPr>
            <p:cNvPr id="17" name="Imagen 16">
              <a:extLst>
                <a:ext uri="{FF2B5EF4-FFF2-40B4-BE49-F238E27FC236}">
                  <a16:creationId xmlns:a16="http://schemas.microsoft.com/office/drawing/2014/main" id="{BB6E3BB9-1FF6-4B71-969B-C34F6BE52FD8}"/>
                </a:ext>
              </a:extLst>
            </p:cNvPr>
            <p:cNvPicPr>
              <a:picLocks noChangeAspect="1"/>
            </p:cNvPicPr>
            <p:nvPr/>
          </p:nvPicPr>
          <p:blipFill>
            <a:blip r:embed="rId4"/>
            <a:stretch>
              <a:fillRect/>
            </a:stretch>
          </p:blipFill>
          <p:spPr>
            <a:xfrm>
              <a:off x="5943600" y="355600"/>
              <a:ext cx="5139880" cy="4782472"/>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flipV="1">
              <a:off x="4020065" y="1210962"/>
              <a:ext cx="3476367" cy="296563"/>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4038600" y="1735354"/>
              <a:ext cx="3490784" cy="719522"/>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grpSp>
      <p:sp>
        <p:nvSpPr>
          <p:cNvPr id="20" name="3 Rectángulo">
            <a:extLst>
              <a:ext uri="{FF2B5EF4-FFF2-40B4-BE49-F238E27FC236}">
                <a16:creationId xmlns:a16="http://schemas.microsoft.com/office/drawing/2014/main" id="{98B60EC9-F0BC-496E-93BA-800C205A0532}"/>
              </a:ext>
            </a:extLst>
          </p:cNvPr>
          <p:cNvSpPr/>
          <p:nvPr/>
        </p:nvSpPr>
        <p:spPr>
          <a:xfrm>
            <a:off x="643833" y="1019852"/>
            <a:ext cx="3251597" cy="461665"/>
          </a:xfrm>
          <a:prstGeom prst="rect">
            <a:avLst/>
          </a:prstGeom>
          <a:noFill/>
          <a:ln>
            <a:noFill/>
          </a:ln>
        </p:spPr>
        <p:txBody>
          <a:bodyPr wrap="square">
            <a:spAutoFit/>
          </a:bodyPr>
          <a:lstStyle/>
          <a:p>
            <a:pPr algn="l" defTabSz="457200"/>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SAYWA BLOCK</a:t>
            </a:r>
          </a:p>
        </p:txBody>
      </p:sp>
      <p:sp>
        <p:nvSpPr>
          <p:cNvPr id="22" name="Rectángulo 21">
            <a:extLst>
              <a:ext uri="{FF2B5EF4-FFF2-40B4-BE49-F238E27FC236}">
                <a16:creationId xmlns:a16="http://schemas.microsoft.com/office/drawing/2014/main" id="{460C7E19-3B2F-48B7-B3F0-6DE1928AEB0C}"/>
              </a:ext>
            </a:extLst>
          </p:cNvPr>
          <p:cNvSpPr>
            <a:spLocks/>
          </p:cNvSpPr>
          <p:nvPr/>
        </p:nvSpPr>
        <p:spPr>
          <a:xfrm>
            <a:off x="8153400" y="2362875"/>
            <a:ext cx="3124200" cy="2031325"/>
          </a:xfrm>
          <a:prstGeom prst="rect">
            <a:avLst/>
          </a:prstGeom>
          <a:noFill/>
        </p:spPr>
        <p:txBody>
          <a:bodyPr wrap="square" lIns="0" tIns="0" rIns="0" bIns="0" anchor="ctr" anchorCtr="0">
            <a:spAutoFit/>
          </a:bodyPr>
          <a:lstStyle/>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Location</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Northeast</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of</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Oriente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Basin</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next</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Block 58,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border</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with</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Colombia.</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Approximate</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area</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133,519.6 Ha.</a:t>
            </a:r>
          </a:p>
          <a:p>
            <a:pPr marL="285750" indent="-285750" algn="l">
              <a:buFont typeface="Arial" panose="020B0604020202020204" pitchFamily="34" charset="0"/>
              <a:buChar char="•"/>
            </a:pP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Prospective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reservoirs</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M-1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M-2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Upper</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U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Prospects</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Saywa</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Saywa</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Norte, Vinita Norte,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Kipa</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POES: 150.25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MMbls</a:t>
            </a:r>
            <a:endPar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Prospective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Resources</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18.15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MMbls</a:t>
            </a:r>
            <a:endPar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Expected</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API: 14°- 17°. </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Existing</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wells</a:t>
            </a:r>
            <a:r>
              <a:rPr kumimoji="0" lang="es-ES" sz="1100" i="0" u="none" strike="noStrike" kern="0" cap="none" spc="0" normalizeH="0" baseline="0" noProof="0" dirty="0">
                <a:ln>
                  <a:noFill/>
                </a:ln>
                <a:solidFill>
                  <a:schemeClr val="tx1">
                    <a:lumMod val="85000"/>
                    <a:lumOff val="1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1</a:t>
            </a:r>
          </a:p>
        </p:txBody>
      </p:sp>
      <p:sp>
        <p:nvSpPr>
          <p:cNvPr id="10" name="Rectángulo redondeado 9">
            <a:extLst>
              <a:ext uri="{FF2B5EF4-FFF2-40B4-BE49-F238E27FC236}">
                <a16:creationId xmlns:a16="http://schemas.microsoft.com/office/drawing/2014/main" id="{E89F7E11-1EBB-CF4A-ADEB-CD58E3E3CF03}"/>
              </a:ext>
            </a:extLst>
          </p:cNvPr>
          <p:cNvSpPr/>
          <p:nvPr/>
        </p:nvSpPr>
        <p:spPr>
          <a:xfrm>
            <a:off x="10972800" y="1422400"/>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Slide Number Placeholder 2">
            <a:extLst>
              <a:ext uri="{FF2B5EF4-FFF2-40B4-BE49-F238E27FC236}">
                <a16:creationId xmlns:a16="http://schemas.microsoft.com/office/drawing/2014/main" id="{69FA1DBC-BE73-2E43-AED2-0691752ACB8B}"/>
              </a:ext>
            </a:extLst>
          </p:cNvPr>
          <p:cNvSpPr txBox="1">
            <a:spLocks/>
          </p:cNvSpPr>
          <p:nvPr/>
        </p:nvSpPr>
        <p:spPr>
          <a:xfrm>
            <a:off x="10946203" y="1543278"/>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11</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9469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3 Rectángulo">
            <a:extLst>
              <a:ext uri="{FF2B5EF4-FFF2-40B4-BE49-F238E27FC236}">
                <a16:creationId xmlns:a16="http://schemas.microsoft.com/office/drawing/2014/main" id="{98B60EC9-F0BC-496E-93BA-800C205A0532}"/>
              </a:ext>
            </a:extLst>
          </p:cNvPr>
          <p:cNvSpPr/>
          <p:nvPr/>
        </p:nvSpPr>
        <p:spPr>
          <a:xfrm>
            <a:off x="547197" y="962967"/>
            <a:ext cx="3352800"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SAYWA BLOCK</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n 4">
            <a:extLst>
              <a:ext uri="{FF2B5EF4-FFF2-40B4-BE49-F238E27FC236}">
                <a16:creationId xmlns:a16="http://schemas.microsoft.com/office/drawing/2014/main" id="{6FBE0DA4-41FD-4CC9-A41D-5899B2436B10}"/>
              </a:ext>
            </a:extLst>
          </p:cNvPr>
          <p:cNvPicPr>
            <a:picLocks noChangeAspect="1"/>
          </p:cNvPicPr>
          <p:nvPr/>
        </p:nvPicPr>
        <p:blipFill>
          <a:blip r:embed="rId3"/>
          <a:stretch>
            <a:fillRect/>
          </a:stretch>
        </p:blipFill>
        <p:spPr>
          <a:xfrm>
            <a:off x="547197" y="1617787"/>
            <a:ext cx="3677953" cy="3422201"/>
          </a:xfrm>
          <a:prstGeom prst="rect">
            <a:avLst/>
          </a:prstGeom>
        </p:spPr>
      </p:pic>
      <p:pic>
        <p:nvPicPr>
          <p:cNvPr id="7" name="Imagen 6">
            <a:extLst>
              <a:ext uri="{FF2B5EF4-FFF2-40B4-BE49-F238E27FC236}">
                <a16:creationId xmlns:a16="http://schemas.microsoft.com/office/drawing/2014/main" id="{46A0EBC5-5CF4-4E92-92B8-D6C2391A7B28}"/>
              </a:ext>
            </a:extLst>
          </p:cNvPr>
          <p:cNvPicPr>
            <a:picLocks noChangeAspect="1"/>
          </p:cNvPicPr>
          <p:nvPr/>
        </p:nvPicPr>
        <p:blipFill>
          <a:blip r:embed="rId4"/>
          <a:stretch>
            <a:fillRect/>
          </a:stretch>
        </p:blipFill>
        <p:spPr>
          <a:xfrm>
            <a:off x="4400285" y="1617787"/>
            <a:ext cx="3677953" cy="3422201"/>
          </a:xfrm>
          <a:prstGeom prst="rect">
            <a:avLst/>
          </a:prstGeom>
        </p:spPr>
      </p:pic>
      <p:pic>
        <p:nvPicPr>
          <p:cNvPr id="18" name="Imagen 17">
            <a:extLst>
              <a:ext uri="{FF2B5EF4-FFF2-40B4-BE49-F238E27FC236}">
                <a16:creationId xmlns:a16="http://schemas.microsoft.com/office/drawing/2014/main" id="{65F63A9D-930D-4705-95DC-7BD9BD1C23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85212" y="1193800"/>
            <a:ext cx="1404718" cy="4993254"/>
          </a:xfrm>
          <a:prstGeom prst="rect">
            <a:avLst/>
          </a:prstGeom>
        </p:spPr>
      </p:pic>
      <p:sp>
        <p:nvSpPr>
          <p:cNvPr id="9" name="Rectángulo redondeado 8">
            <a:extLst>
              <a:ext uri="{FF2B5EF4-FFF2-40B4-BE49-F238E27FC236}">
                <a16:creationId xmlns:a16="http://schemas.microsoft.com/office/drawing/2014/main" id="{8FDF35D1-9CF9-8240-9444-FEEDCC73C85C}"/>
              </a:ext>
            </a:extLst>
          </p:cNvPr>
          <p:cNvSpPr/>
          <p:nvPr/>
        </p:nvSpPr>
        <p:spPr>
          <a:xfrm>
            <a:off x="10972800" y="1955800"/>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515739C6-E335-ED46-8EAC-4939FDD6E848}"/>
              </a:ext>
            </a:extLst>
          </p:cNvPr>
          <p:cNvSpPr txBox="1">
            <a:spLocks/>
          </p:cNvSpPr>
          <p:nvPr/>
        </p:nvSpPr>
        <p:spPr>
          <a:xfrm>
            <a:off x="10946203" y="2076678"/>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12</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39704730-1742-DF16-D95A-C3334AC2A827}"/>
              </a:ext>
            </a:extLst>
          </p:cNvPr>
          <p:cNvSpPr/>
          <p:nvPr/>
        </p:nvSpPr>
        <p:spPr>
          <a:xfrm>
            <a:off x="4605863" y="5105376"/>
            <a:ext cx="2951079" cy="307777"/>
          </a:xfrm>
          <a:prstGeom prst="rect">
            <a:avLst/>
          </a:prstGeom>
          <a:solidFill>
            <a:schemeClr val="bg1"/>
          </a:solidFill>
        </p:spPr>
        <p:txBody>
          <a:bodyPr wrap="square">
            <a:spAutoFit/>
          </a:bodyPr>
          <a:lstStyle/>
          <a:p>
            <a:pPr algn="ctr"/>
            <a:r>
              <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STRUCTURAL DISTRIBUTION</a:t>
            </a:r>
          </a:p>
        </p:txBody>
      </p:sp>
      <p:sp>
        <p:nvSpPr>
          <p:cNvPr id="3" name="Rectángulo 2">
            <a:extLst>
              <a:ext uri="{FF2B5EF4-FFF2-40B4-BE49-F238E27FC236}">
                <a16:creationId xmlns:a16="http://schemas.microsoft.com/office/drawing/2014/main" id="{813E2AFC-9DDB-7F76-C8DB-BB7973FDB859}"/>
              </a:ext>
            </a:extLst>
          </p:cNvPr>
          <p:cNvSpPr/>
          <p:nvPr/>
        </p:nvSpPr>
        <p:spPr>
          <a:xfrm>
            <a:off x="823619" y="5090256"/>
            <a:ext cx="3048000" cy="523220"/>
          </a:xfrm>
          <a:prstGeom prst="rect">
            <a:avLst/>
          </a:prstGeom>
          <a:solidFill>
            <a:schemeClr val="bg1"/>
          </a:solidFill>
        </p:spPr>
        <p:txBody>
          <a:bodyPr wrap="square">
            <a:spAutoFit/>
          </a:bodyPr>
          <a:lstStyle/>
          <a:p>
            <a:pPr algn="ctr"/>
            <a:r>
              <a:rPr lang="en-US"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2D SEISMIC LINES and 3D SEISMIC CUBE</a:t>
            </a:r>
            <a:endPar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ángulo 3">
            <a:extLst>
              <a:ext uri="{FF2B5EF4-FFF2-40B4-BE49-F238E27FC236}">
                <a16:creationId xmlns:a16="http://schemas.microsoft.com/office/drawing/2014/main" id="{DB6FDE4E-196B-F292-573F-E6C923B6B000}"/>
              </a:ext>
            </a:extLst>
          </p:cNvPr>
          <p:cNvSpPr/>
          <p:nvPr/>
        </p:nvSpPr>
        <p:spPr>
          <a:xfrm>
            <a:off x="8803166" y="962223"/>
            <a:ext cx="1136850" cy="307777"/>
          </a:xfrm>
          <a:prstGeom prst="rect">
            <a:avLst/>
          </a:prstGeom>
          <a:noFill/>
        </p:spPr>
        <p:txBody>
          <a:bodyPr wrap="none">
            <a:spAutoFit/>
          </a:bodyPr>
          <a:lstStyle/>
          <a:p>
            <a:pPr algn="ctr"/>
            <a:r>
              <a:rPr lang="es-EC"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TYPE WELL</a:t>
            </a:r>
          </a:p>
        </p:txBody>
      </p:sp>
    </p:spTree>
    <p:extLst>
      <p:ext uri="{BB962C8B-B14F-4D97-AF65-F5344CB8AC3E}">
        <p14:creationId xmlns:p14="http://schemas.microsoft.com/office/powerpoint/2010/main" val="639976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82F44974-3982-4B6B-BC69-F5F824F11B1C}"/>
              </a:ext>
            </a:extLst>
          </p:cNvPr>
          <p:cNvPicPr>
            <a:picLocks noChangeAspect="1"/>
          </p:cNvPicPr>
          <p:nvPr/>
        </p:nvPicPr>
        <p:blipFill>
          <a:blip r:embed="rId3"/>
          <a:stretch>
            <a:fillRect/>
          </a:stretch>
        </p:blipFill>
        <p:spPr>
          <a:xfrm>
            <a:off x="5796504" y="1727200"/>
            <a:ext cx="4509816" cy="3010115"/>
          </a:xfrm>
          <a:prstGeom prst="rect">
            <a:avLst/>
          </a:prstGeom>
        </p:spPr>
      </p:pic>
      <p:pic>
        <p:nvPicPr>
          <p:cNvPr id="4" name="Imagen 3">
            <a:extLst>
              <a:ext uri="{FF2B5EF4-FFF2-40B4-BE49-F238E27FC236}">
                <a16:creationId xmlns:a16="http://schemas.microsoft.com/office/drawing/2014/main" id="{0F06BA80-F2CD-429D-AE20-861F85D9D01F}"/>
              </a:ext>
            </a:extLst>
          </p:cNvPr>
          <p:cNvPicPr>
            <a:picLocks noChangeAspect="1"/>
          </p:cNvPicPr>
          <p:nvPr/>
        </p:nvPicPr>
        <p:blipFill>
          <a:blip r:embed="rId4"/>
          <a:stretch>
            <a:fillRect/>
          </a:stretch>
        </p:blipFill>
        <p:spPr>
          <a:xfrm>
            <a:off x="838200" y="1727200"/>
            <a:ext cx="4509816" cy="3010115"/>
          </a:xfrm>
          <a:prstGeom prst="rect">
            <a:avLst/>
          </a:prstGeom>
        </p:spPr>
      </p:pic>
      <p:sp>
        <p:nvSpPr>
          <p:cNvPr id="8" name="3 Rectángulo">
            <a:extLst>
              <a:ext uri="{FF2B5EF4-FFF2-40B4-BE49-F238E27FC236}">
                <a16:creationId xmlns:a16="http://schemas.microsoft.com/office/drawing/2014/main" id="{DC1F543A-86DE-F148-91B1-1812CE16D635}"/>
              </a:ext>
            </a:extLst>
          </p:cNvPr>
          <p:cNvSpPr/>
          <p:nvPr/>
        </p:nvSpPr>
        <p:spPr>
          <a:xfrm>
            <a:off x="547197" y="962967"/>
            <a:ext cx="3352800"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SAYWA BLOCK</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ectángulo redondeado 8">
            <a:extLst>
              <a:ext uri="{FF2B5EF4-FFF2-40B4-BE49-F238E27FC236}">
                <a16:creationId xmlns:a16="http://schemas.microsoft.com/office/drawing/2014/main" id="{CF255FBD-3AE2-4D4F-AD74-981391A7D121}"/>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7C9E2CC5-8E29-FD45-BBFB-6C867A34EE1E}"/>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13</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507AA2E9-B72B-C2D1-62A3-9D14492F98FC}"/>
              </a:ext>
            </a:extLst>
          </p:cNvPr>
          <p:cNvSpPr/>
          <p:nvPr/>
        </p:nvSpPr>
        <p:spPr>
          <a:xfrm>
            <a:off x="6758556" y="4851400"/>
            <a:ext cx="2994731" cy="307777"/>
          </a:xfrm>
          <a:prstGeom prst="rect">
            <a:avLst/>
          </a:prstGeom>
          <a:solidFill>
            <a:schemeClr val="bg1"/>
          </a:solidFill>
        </p:spPr>
        <p:txBody>
          <a:bodyPr wrap="none">
            <a:spAutoFit/>
          </a:bodyPr>
          <a:lstStyle/>
          <a:p>
            <a:pPr algn="ctr"/>
            <a:r>
              <a:rPr lang="es-EC"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TOWNS AND COMMUNITIES # 18 </a:t>
            </a:r>
          </a:p>
        </p:txBody>
      </p:sp>
      <p:sp>
        <p:nvSpPr>
          <p:cNvPr id="3" name="Rectángulo 2">
            <a:extLst>
              <a:ext uri="{FF2B5EF4-FFF2-40B4-BE49-F238E27FC236}">
                <a16:creationId xmlns:a16="http://schemas.microsoft.com/office/drawing/2014/main" id="{1A224196-7D61-169A-305A-3D2C1B29F3C1}"/>
              </a:ext>
            </a:extLst>
          </p:cNvPr>
          <p:cNvSpPr/>
          <p:nvPr/>
        </p:nvSpPr>
        <p:spPr>
          <a:xfrm>
            <a:off x="1361810" y="4851400"/>
            <a:ext cx="3195105" cy="307777"/>
          </a:xfrm>
          <a:prstGeom prst="rect">
            <a:avLst/>
          </a:prstGeom>
          <a:solidFill>
            <a:schemeClr val="bg1"/>
          </a:solidFill>
        </p:spPr>
        <p:txBody>
          <a:bodyPr wrap="none">
            <a:spAutoFit/>
          </a:bodyPr>
          <a:lstStyle/>
          <a:p>
            <a:pPr algn="ctr"/>
            <a:r>
              <a:rPr lang="es-EC"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LOGISTICS AND SURFACE FACILITIES</a:t>
            </a:r>
          </a:p>
        </p:txBody>
      </p:sp>
    </p:spTree>
    <p:extLst>
      <p:ext uri="{BB962C8B-B14F-4D97-AF65-F5344CB8AC3E}">
        <p14:creationId xmlns:p14="http://schemas.microsoft.com/office/powerpoint/2010/main" val="1435416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2895600" y="2260600"/>
            <a:ext cx="5638800" cy="707886"/>
          </a:xfrm>
          <a:prstGeom prst="rect">
            <a:avLst/>
          </a:prstGeom>
          <a:noFill/>
          <a:ln>
            <a:solidFill>
              <a:schemeClr val="bg1"/>
            </a:solidFill>
          </a:ln>
        </p:spPr>
        <p:txBody>
          <a:bodyPr wrap="square">
            <a:spAutoFit/>
          </a:bodyPr>
          <a:lstStyle/>
          <a:p>
            <a:pPr algn="ctr" defTabSz="457200"/>
            <a:r>
              <a:rPr lang="es-EC"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TAMYA BLOCK</a:t>
            </a:r>
          </a:p>
        </p:txBody>
      </p:sp>
      <p:pic>
        <p:nvPicPr>
          <p:cNvPr id="6" name="Imagen 5">
            <a:extLst>
              <a:ext uri="{FF2B5EF4-FFF2-40B4-BE49-F238E27FC236}">
                <a16:creationId xmlns:a16="http://schemas.microsoft.com/office/drawing/2014/main" id="{D816098F-F56E-3840-B5EF-ECAADC615E8D}"/>
              </a:ext>
            </a:extLst>
          </p:cNvPr>
          <p:cNvPicPr>
            <a:picLocks noChangeAspect="1"/>
          </p:cNvPicPr>
          <p:nvPr/>
        </p:nvPicPr>
        <p:blipFill>
          <a:blip r:embed="rId3"/>
          <a:stretch>
            <a:fillRect/>
          </a:stretch>
        </p:blipFill>
        <p:spPr>
          <a:xfrm>
            <a:off x="3911236" y="3113238"/>
            <a:ext cx="3607527" cy="877877"/>
          </a:xfrm>
          <a:prstGeom prst="rect">
            <a:avLst/>
          </a:prstGeom>
        </p:spPr>
      </p:pic>
    </p:spTree>
    <p:extLst>
      <p:ext uri="{BB962C8B-B14F-4D97-AF65-F5344CB8AC3E}">
        <p14:creationId xmlns:p14="http://schemas.microsoft.com/office/powerpoint/2010/main" val="2297021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735CB5DF-7733-A44D-B36E-CC3700670BA7}"/>
              </a:ext>
            </a:extLst>
          </p:cNvPr>
          <p:cNvGrpSpPr/>
          <p:nvPr/>
        </p:nvGrpSpPr>
        <p:grpSpPr>
          <a:xfrm>
            <a:off x="152400" y="1651000"/>
            <a:ext cx="7543800" cy="3476382"/>
            <a:chOff x="1066800" y="242815"/>
            <a:chExt cx="9813077" cy="4522125"/>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843103"/>
              <a:ext cx="3810000" cy="3314582"/>
            </a:xfrm>
            <a:prstGeom prst="rect">
              <a:avLst/>
            </a:prstGeom>
          </p:spPr>
        </p:pic>
        <p:pic>
          <p:nvPicPr>
            <p:cNvPr id="3" name="Imagen 2">
              <a:extLst>
                <a:ext uri="{FF2B5EF4-FFF2-40B4-BE49-F238E27FC236}">
                  <a16:creationId xmlns:a16="http://schemas.microsoft.com/office/drawing/2014/main" id="{3985B809-502F-46EB-9797-FD9148E8CBF6}"/>
                </a:ext>
              </a:extLst>
            </p:cNvPr>
            <p:cNvPicPr>
              <a:picLocks noChangeAspect="1"/>
            </p:cNvPicPr>
            <p:nvPr/>
          </p:nvPicPr>
          <p:blipFill>
            <a:blip r:embed="rId4"/>
            <a:stretch>
              <a:fillRect/>
            </a:stretch>
          </p:blipFill>
          <p:spPr>
            <a:xfrm>
              <a:off x="6019800" y="242815"/>
              <a:ext cx="4860077" cy="4522125"/>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a:off x="3760076" y="1679029"/>
              <a:ext cx="4579883" cy="670033"/>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3744310" y="1797269"/>
              <a:ext cx="4445876" cy="1458310"/>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grpSp>
      <p:sp>
        <p:nvSpPr>
          <p:cNvPr id="20" name="3 Rectángulo">
            <a:extLst>
              <a:ext uri="{FF2B5EF4-FFF2-40B4-BE49-F238E27FC236}">
                <a16:creationId xmlns:a16="http://schemas.microsoft.com/office/drawing/2014/main" id="{98B60EC9-F0BC-496E-93BA-800C205A0532}"/>
              </a:ext>
            </a:extLst>
          </p:cNvPr>
          <p:cNvSpPr/>
          <p:nvPr/>
        </p:nvSpPr>
        <p:spPr>
          <a:xfrm>
            <a:off x="668021" y="1053216"/>
            <a:ext cx="3251597"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TAMYA BLOCK</a:t>
            </a:r>
          </a:p>
        </p:txBody>
      </p:sp>
      <p:sp>
        <p:nvSpPr>
          <p:cNvPr id="22" name="Rectángulo 21">
            <a:extLst>
              <a:ext uri="{FF2B5EF4-FFF2-40B4-BE49-F238E27FC236}">
                <a16:creationId xmlns:a16="http://schemas.microsoft.com/office/drawing/2014/main" id="{460C7E19-3B2F-48B7-B3F0-6DE1928AEB0C}"/>
              </a:ext>
            </a:extLst>
          </p:cNvPr>
          <p:cNvSpPr>
            <a:spLocks/>
          </p:cNvSpPr>
          <p:nvPr/>
        </p:nvSpPr>
        <p:spPr>
          <a:xfrm>
            <a:off x="8001000" y="2260600"/>
            <a:ext cx="3124200" cy="2200602"/>
          </a:xfrm>
          <a:prstGeom prst="rect">
            <a:avLst/>
          </a:prstGeom>
          <a:noFill/>
        </p:spPr>
        <p:txBody>
          <a:bodyPr wrap="square" lIns="0" tIns="0" rIns="0" bIns="0" anchor="ctr" anchorCtr="0">
            <a:spAutoFit/>
          </a:bodyPr>
          <a:lstStyle/>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Location</a:t>
            </a:r>
            <a:r>
              <a:rPr lang="es-ES" sz="1100" dirty="0">
                <a:latin typeface="Open Sans" panose="020B0606030504020204" pitchFamily="34" charset="0"/>
                <a:ea typeface="Open Sans" panose="020B0606030504020204" pitchFamily="34" charset="0"/>
                <a:cs typeface="Open Sans" panose="020B0606030504020204" pitchFamily="34" charset="0"/>
              </a:rPr>
              <a:t>: North-central Oriente </a:t>
            </a:r>
            <a:r>
              <a:rPr lang="es-ES" sz="1100" dirty="0" err="1">
                <a:latin typeface="Open Sans" panose="020B0606030504020204" pitchFamily="34" charset="0"/>
                <a:ea typeface="Open Sans" panose="020B0606030504020204" pitchFamily="34" charset="0"/>
                <a:cs typeface="Open Sans" panose="020B0606030504020204" pitchFamily="34" charset="0"/>
              </a:rPr>
              <a:t>Basin</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between</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the</a:t>
            </a:r>
            <a:r>
              <a:rPr lang="es-ES" sz="1100" dirty="0">
                <a:latin typeface="Open Sans" panose="020B0606030504020204" pitchFamily="34" charset="0"/>
                <a:ea typeface="Open Sans" panose="020B0606030504020204" pitchFamily="34" charset="0"/>
                <a:cs typeface="Open Sans" panose="020B0606030504020204" pitchFamily="34" charset="0"/>
              </a:rPr>
              <a:t> Shushufindi </a:t>
            </a:r>
            <a:r>
              <a:rPr lang="es-ES" sz="1100" dirty="0" err="1">
                <a:latin typeface="Open Sans" panose="020B0606030504020204" pitchFamily="34" charset="0"/>
                <a:ea typeface="Open Sans" panose="020B0606030504020204" pitchFamily="34" charset="0"/>
                <a:cs typeface="Open Sans" panose="020B0606030504020204" pitchFamily="34" charset="0"/>
              </a:rPr>
              <a:t>fields</a:t>
            </a:r>
            <a:r>
              <a:rPr lang="es-ES" sz="1100" dirty="0">
                <a:latin typeface="Open Sans" panose="020B0606030504020204" pitchFamily="34" charset="0"/>
                <a:ea typeface="Open Sans" panose="020B0606030504020204" pitchFamily="34" charset="0"/>
                <a:cs typeface="Open Sans" panose="020B0606030504020204" pitchFamily="34" charset="0"/>
              </a:rPr>
              <a:t> and </a:t>
            </a:r>
            <a:r>
              <a:rPr lang="es-ES" sz="1100" dirty="0" err="1">
                <a:latin typeface="Open Sans" panose="020B0606030504020204" pitchFamily="34" charset="0"/>
                <a:ea typeface="Open Sans" panose="020B0606030504020204" pitchFamily="34" charset="0"/>
                <a:cs typeface="Open Sans" panose="020B0606030504020204" pitchFamily="34" charset="0"/>
              </a:rPr>
              <a:t>the</a:t>
            </a:r>
            <a:r>
              <a:rPr lang="es-ES" sz="1100" dirty="0">
                <a:latin typeface="Open Sans" panose="020B0606030504020204" pitchFamily="34" charset="0"/>
                <a:ea typeface="Open Sans" panose="020B0606030504020204" pitchFamily="34" charset="0"/>
                <a:cs typeface="Open Sans" panose="020B0606030504020204" pitchFamily="34" charset="0"/>
              </a:rPr>
              <a:t> Libertador </a:t>
            </a:r>
            <a:r>
              <a:rPr lang="es-ES" sz="1100" dirty="0" err="1">
                <a:latin typeface="Open Sans" panose="020B0606030504020204" pitchFamily="34" charset="0"/>
                <a:ea typeface="Open Sans" panose="020B0606030504020204" pitchFamily="34" charset="0"/>
                <a:cs typeface="Open Sans" panose="020B0606030504020204" pitchFamily="34" charset="0"/>
              </a:rPr>
              <a:t>complex</a:t>
            </a:r>
            <a:r>
              <a:rPr lang="es-ES" sz="1100" dirty="0">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Approximate</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area</a:t>
            </a:r>
            <a:r>
              <a:rPr lang="es-ES" sz="1100" dirty="0">
                <a:latin typeface="Open Sans" panose="020B0606030504020204" pitchFamily="34" charset="0"/>
                <a:ea typeface="Open Sans" panose="020B0606030504020204" pitchFamily="34" charset="0"/>
                <a:cs typeface="Open Sans" panose="020B0606030504020204" pitchFamily="34" charset="0"/>
              </a:rPr>
              <a:t>: 9,957.2 Ha.</a:t>
            </a: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a:latin typeface="Open Sans" panose="020B0606030504020204" pitchFamily="34" charset="0"/>
                <a:ea typeface="Open Sans" panose="020B0606030504020204" pitchFamily="34" charset="0"/>
                <a:cs typeface="Open Sans" panose="020B0606030504020204" pitchFamily="34" charset="0"/>
              </a:rPr>
              <a:t>Prospective </a:t>
            </a:r>
            <a:r>
              <a:rPr lang="es-ES" sz="1100" dirty="0" err="1">
                <a:latin typeface="Open Sans" panose="020B0606030504020204" pitchFamily="34" charset="0"/>
                <a:ea typeface="Open Sans" panose="020B0606030504020204" pitchFamily="34" charset="0"/>
                <a:cs typeface="Open Sans" panose="020B0606030504020204" pitchFamily="34" charset="0"/>
              </a:rPr>
              <a:t>reservoirs</a:t>
            </a:r>
            <a:r>
              <a:rPr lang="es-ES" sz="1100" dirty="0">
                <a:latin typeface="Open Sans" panose="020B0606030504020204" pitchFamily="34" charset="0"/>
                <a:ea typeface="Open Sans" panose="020B0606030504020204" pitchFamily="34" charset="0"/>
                <a:cs typeface="Open Sans" panose="020B0606030504020204" pitchFamily="34" charset="0"/>
              </a:rPr>
              <a:t>: M-1 </a:t>
            </a:r>
            <a:r>
              <a:rPr lang="es-ES" sz="1100" dirty="0" err="1">
                <a:latin typeface="Open Sans" panose="020B0606030504020204" pitchFamily="34" charset="0"/>
                <a:ea typeface="Open Sans" panose="020B0606030504020204" pitchFamily="34" charset="0"/>
                <a:cs typeface="Open Sans" panose="020B0606030504020204" pitchFamily="34" charset="0"/>
              </a:rPr>
              <a:t>Sandstone</a:t>
            </a:r>
            <a:r>
              <a:rPr lang="es-ES" sz="1100" dirty="0">
                <a:latin typeface="Open Sans" panose="020B0606030504020204" pitchFamily="34" charset="0"/>
                <a:ea typeface="Open Sans" panose="020B0606030504020204" pitchFamily="34" charset="0"/>
                <a:cs typeface="Open Sans" panose="020B0606030504020204" pitchFamily="34" charset="0"/>
              </a:rPr>
              <a:t>, U </a:t>
            </a:r>
            <a:r>
              <a:rPr lang="es-ES" sz="1100" dirty="0" err="1">
                <a:latin typeface="Open Sans" panose="020B0606030504020204" pitchFamily="34" charset="0"/>
                <a:ea typeface="Open Sans" panose="020B0606030504020204" pitchFamily="34" charset="0"/>
                <a:cs typeface="Open Sans" panose="020B0606030504020204" pitchFamily="34" charset="0"/>
              </a:rPr>
              <a:t>Sandstone</a:t>
            </a:r>
            <a:r>
              <a:rPr lang="es-ES" sz="1100" dirty="0">
                <a:latin typeface="Open Sans" panose="020B0606030504020204" pitchFamily="34" charset="0"/>
                <a:ea typeface="Open Sans" panose="020B0606030504020204" pitchFamily="34" charset="0"/>
                <a:cs typeface="Open Sans" panose="020B0606030504020204" pitchFamily="34" charset="0"/>
              </a:rPr>
              <a:t>.</a:t>
            </a: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Prospects</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Tamya</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Tamya</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Northeast</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Tamya</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Southeast</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Tamya</a:t>
            </a:r>
            <a:r>
              <a:rPr lang="es-ES" sz="1100" dirty="0">
                <a:latin typeface="Open Sans" panose="020B0606030504020204" pitchFamily="34" charset="0"/>
                <a:ea typeface="Open Sans" panose="020B0606030504020204" pitchFamily="34" charset="0"/>
                <a:cs typeface="Open Sans" panose="020B0606030504020204" pitchFamily="34" charset="0"/>
              </a:rPr>
              <a:t> South.</a:t>
            </a: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Estimated</a:t>
            </a:r>
            <a:r>
              <a:rPr lang="es-ES" sz="1100" dirty="0">
                <a:latin typeface="Open Sans" panose="020B0606030504020204" pitchFamily="34" charset="0"/>
                <a:ea typeface="Open Sans" panose="020B0606030504020204" pitchFamily="34" charset="0"/>
                <a:cs typeface="Open Sans" panose="020B0606030504020204" pitchFamily="34" charset="0"/>
              </a:rPr>
              <a:t> POES: 54.90 </a:t>
            </a:r>
            <a:r>
              <a:rPr lang="es-ES" sz="1100" dirty="0" err="1">
                <a:latin typeface="Open Sans" panose="020B0606030504020204" pitchFamily="34" charset="0"/>
                <a:ea typeface="Open Sans" panose="020B0606030504020204" pitchFamily="34" charset="0"/>
                <a:cs typeface="Open Sans" panose="020B0606030504020204" pitchFamily="34" charset="0"/>
              </a:rPr>
              <a:t>MMbls</a:t>
            </a:r>
            <a:endParaRPr lang="es-ES" sz="1100" dirty="0">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Estimated</a:t>
            </a:r>
            <a:r>
              <a:rPr lang="es-ES" sz="1100" dirty="0">
                <a:latin typeface="Open Sans" panose="020B0606030504020204" pitchFamily="34" charset="0"/>
                <a:ea typeface="Open Sans" panose="020B0606030504020204" pitchFamily="34" charset="0"/>
                <a:cs typeface="Open Sans" panose="020B0606030504020204" pitchFamily="34" charset="0"/>
              </a:rPr>
              <a:t> Prospective </a:t>
            </a:r>
            <a:r>
              <a:rPr lang="es-ES" sz="1100" dirty="0" err="1">
                <a:latin typeface="Open Sans" panose="020B0606030504020204" pitchFamily="34" charset="0"/>
                <a:ea typeface="Open Sans" panose="020B0606030504020204" pitchFamily="34" charset="0"/>
                <a:cs typeface="Open Sans" panose="020B0606030504020204" pitchFamily="34" charset="0"/>
              </a:rPr>
              <a:t>Resources</a:t>
            </a:r>
            <a:r>
              <a:rPr lang="es-ES" sz="1100" dirty="0">
                <a:latin typeface="Open Sans" panose="020B0606030504020204" pitchFamily="34" charset="0"/>
                <a:ea typeface="Open Sans" panose="020B0606030504020204" pitchFamily="34" charset="0"/>
                <a:cs typeface="Open Sans" panose="020B0606030504020204" pitchFamily="34" charset="0"/>
              </a:rPr>
              <a:t>: 17.27 </a:t>
            </a:r>
            <a:r>
              <a:rPr lang="es-ES" sz="1100" dirty="0" err="1">
                <a:latin typeface="Open Sans" panose="020B0606030504020204" pitchFamily="34" charset="0"/>
                <a:ea typeface="Open Sans" panose="020B0606030504020204" pitchFamily="34" charset="0"/>
                <a:cs typeface="Open Sans" panose="020B0606030504020204" pitchFamily="34" charset="0"/>
              </a:rPr>
              <a:t>MMbls</a:t>
            </a:r>
            <a:endParaRPr lang="es-ES" sz="1100" dirty="0">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Expected</a:t>
            </a:r>
            <a:r>
              <a:rPr lang="es-ES" sz="1100" dirty="0">
                <a:latin typeface="Open Sans" panose="020B0606030504020204" pitchFamily="34" charset="0"/>
                <a:ea typeface="Open Sans" panose="020B0606030504020204" pitchFamily="34" charset="0"/>
                <a:cs typeface="Open Sans" panose="020B0606030504020204" pitchFamily="34" charset="0"/>
              </a:rPr>
              <a:t> API: 18°- 22° </a:t>
            </a:r>
          </a:p>
          <a:p>
            <a:pPr marL="285750" marR="0" lvl="0" indent="-285750" algn="l" defTabSz="914400" eaLnBrk="1" fontAlgn="auto" latinLnBrk="0" hangingPunct="1">
              <a:spcBef>
                <a:spcPts val="0"/>
              </a:spcBef>
              <a:spcAft>
                <a:spcPts val="0"/>
              </a:spcAft>
              <a:buClrTx/>
              <a:buSzTx/>
              <a:buFont typeface="Arial" panose="020B0604020202020204" pitchFamily="34" charset="0"/>
              <a:buChar char="•"/>
              <a:tabLst/>
              <a:defRPr/>
            </a:pPr>
            <a:r>
              <a:rPr lang="es-ES" sz="1100" dirty="0" err="1">
                <a:latin typeface="Open Sans" panose="020B0606030504020204" pitchFamily="34" charset="0"/>
                <a:ea typeface="Open Sans" panose="020B0606030504020204" pitchFamily="34" charset="0"/>
                <a:cs typeface="Open Sans" panose="020B0606030504020204" pitchFamily="34" charset="0"/>
              </a:rPr>
              <a:t>Existing</a:t>
            </a:r>
            <a:r>
              <a:rPr lang="es-ES" sz="1100" dirty="0">
                <a:latin typeface="Open Sans" panose="020B0606030504020204" pitchFamily="34" charset="0"/>
                <a:ea typeface="Open Sans" panose="020B0606030504020204" pitchFamily="34" charset="0"/>
                <a:cs typeface="Open Sans" panose="020B0606030504020204" pitchFamily="34" charset="0"/>
              </a:rPr>
              <a:t> </a:t>
            </a:r>
            <a:r>
              <a:rPr lang="es-ES" sz="1100" dirty="0" err="1">
                <a:latin typeface="Open Sans" panose="020B0606030504020204" pitchFamily="34" charset="0"/>
                <a:ea typeface="Open Sans" panose="020B0606030504020204" pitchFamily="34" charset="0"/>
                <a:cs typeface="Open Sans" panose="020B0606030504020204" pitchFamily="34" charset="0"/>
              </a:rPr>
              <a:t>wells</a:t>
            </a:r>
            <a:r>
              <a:rPr lang="es-ES" sz="1100" dirty="0">
                <a:latin typeface="Open Sans" panose="020B0606030504020204" pitchFamily="34" charset="0"/>
                <a:ea typeface="Open Sans" panose="020B0606030504020204" pitchFamily="34" charset="0"/>
                <a:cs typeface="Open Sans" panose="020B0606030504020204" pitchFamily="34" charset="0"/>
              </a:rPr>
              <a:t>: 0</a:t>
            </a:r>
          </a:p>
        </p:txBody>
      </p:sp>
      <p:sp>
        <p:nvSpPr>
          <p:cNvPr id="10" name="Rectángulo redondeado 9">
            <a:extLst>
              <a:ext uri="{FF2B5EF4-FFF2-40B4-BE49-F238E27FC236}">
                <a16:creationId xmlns:a16="http://schemas.microsoft.com/office/drawing/2014/main" id="{34C639FE-60F0-D546-9238-8F48F1A53F3F}"/>
              </a:ext>
            </a:extLst>
          </p:cNvPr>
          <p:cNvSpPr/>
          <p:nvPr/>
        </p:nvSpPr>
        <p:spPr>
          <a:xfrm>
            <a:off x="10972800" y="1422400"/>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Slide Number Placeholder 2">
            <a:extLst>
              <a:ext uri="{FF2B5EF4-FFF2-40B4-BE49-F238E27FC236}">
                <a16:creationId xmlns:a16="http://schemas.microsoft.com/office/drawing/2014/main" id="{8D1366E7-7E71-7148-BDAE-8DF79536381D}"/>
              </a:ext>
            </a:extLst>
          </p:cNvPr>
          <p:cNvSpPr txBox="1">
            <a:spLocks/>
          </p:cNvSpPr>
          <p:nvPr/>
        </p:nvSpPr>
        <p:spPr>
          <a:xfrm>
            <a:off x="10946203" y="1543278"/>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15</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5011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6" name="Rectángulo 35">
            <a:extLst>
              <a:ext uri="{FF2B5EF4-FFF2-40B4-BE49-F238E27FC236}">
                <a16:creationId xmlns:a16="http://schemas.microsoft.com/office/drawing/2014/main" id="{FE43438A-94A0-477C-8199-8BE04F66D87C}"/>
              </a:ext>
            </a:extLst>
          </p:cNvPr>
          <p:cNvSpPr/>
          <p:nvPr/>
        </p:nvSpPr>
        <p:spPr>
          <a:xfrm>
            <a:off x="4590803" y="5159178"/>
            <a:ext cx="2542684" cy="307777"/>
          </a:xfrm>
          <a:prstGeom prst="rect">
            <a:avLst/>
          </a:prstGeom>
          <a:solidFill>
            <a:schemeClr val="bg1"/>
          </a:solidFill>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STRUCTURAL DISTRIBUTION</a:t>
            </a:r>
          </a:p>
        </p:txBody>
      </p:sp>
      <p:sp>
        <p:nvSpPr>
          <p:cNvPr id="37" name="Rectángulo 36">
            <a:extLst>
              <a:ext uri="{FF2B5EF4-FFF2-40B4-BE49-F238E27FC236}">
                <a16:creationId xmlns:a16="http://schemas.microsoft.com/office/drawing/2014/main" id="{2B72AB7A-592A-443A-AE10-747DC047E002}"/>
              </a:ext>
            </a:extLst>
          </p:cNvPr>
          <p:cNvSpPr/>
          <p:nvPr/>
        </p:nvSpPr>
        <p:spPr>
          <a:xfrm>
            <a:off x="1427660" y="5149544"/>
            <a:ext cx="1643399" cy="307777"/>
          </a:xfrm>
          <a:prstGeom prst="rect">
            <a:avLst/>
          </a:prstGeom>
          <a:solidFill>
            <a:schemeClr val="bg1"/>
          </a:solidFill>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3D SEISMIC CUBE</a:t>
            </a:r>
          </a:p>
        </p:txBody>
      </p:sp>
      <p:pic>
        <p:nvPicPr>
          <p:cNvPr id="3" name="Imagen 2">
            <a:extLst>
              <a:ext uri="{FF2B5EF4-FFF2-40B4-BE49-F238E27FC236}">
                <a16:creationId xmlns:a16="http://schemas.microsoft.com/office/drawing/2014/main" id="{6B26847B-7706-42B7-95D4-24D5D4B72EDC}"/>
              </a:ext>
            </a:extLst>
          </p:cNvPr>
          <p:cNvPicPr>
            <a:picLocks noChangeAspect="1"/>
          </p:cNvPicPr>
          <p:nvPr/>
        </p:nvPicPr>
        <p:blipFill>
          <a:blip r:embed="rId3"/>
          <a:stretch>
            <a:fillRect/>
          </a:stretch>
        </p:blipFill>
        <p:spPr>
          <a:xfrm>
            <a:off x="275719" y="1651000"/>
            <a:ext cx="3677953" cy="3422201"/>
          </a:xfrm>
          <a:prstGeom prst="rect">
            <a:avLst/>
          </a:prstGeom>
        </p:spPr>
      </p:pic>
      <p:pic>
        <p:nvPicPr>
          <p:cNvPr id="6" name="Imagen 5">
            <a:extLst>
              <a:ext uri="{FF2B5EF4-FFF2-40B4-BE49-F238E27FC236}">
                <a16:creationId xmlns:a16="http://schemas.microsoft.com/office/drawing/2014/main" id="{31326557-BE08-4209-ADBE-474908EEDC55}"/>
              </a:ext>
            </a:extLst>
          </p:cNvPr>
          <p:cNvPicPr>
            <a:picLocks noChangeAspect="1"/>
          </p:cNvPicPr>
          <p:nvPr/>
        </p:nvPicPr>
        <p:blipFill>
          <a:blip r:embed="rId4"/>
          <a:stretch>
            <a:fillRect/>
          </a:stretch>
        </p:blipFill>
        <p:spPr>
          <a:xfrm>
            <a:off x="4038600" y="1651000"/>
            <a:ext cx="3677953" cy="3422201"/>
          </a:xfrm>
          <a:prstGeom prst="rect">
            <a:avLst/>
          </a:prstGeom>
        </p:spPr>
      </p:pic>
      <p:sp>
        <p:nvSpPr>
          <p:cNvPr id="45" name="Rectángulo 44">
            <a:extLst>
              <a:ext uri="{FF2B5EF4-FFF2-40B4-BE49-F238E27FC236}">
                <a16:creationId xmlns:a16="http://schemas.microsoft.com/office/drawing/2014/main" id="{224C89D6-BE1C-4B55-87F4-4D4F3181DC25}"/>
              </a:ext>
            </a:extLst>
          </p:cNvPr>
          <p:cNvSpPr/>
          <p:nvPr/>
        </p:nvSpPr>
        <p:spPr>
          <a:xfrm>
            <a:off x="8766981" y="1130159"/>
            <a:ext cx="184731"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C" sz="1400" b="1"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en 13">
            <a:extLst>
              <a:ext uri="{FF2B5EF4-FFF2-40B4-BE49-F238E27FC236}">
                <a16:creationId xmlns:a16="http://schemas.microsoft.com/office/drawing/2014/main" id="{B16E8B29-14C9-46DB-9404-950F0DDD66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1010" y="1507874"/>
            <a:ext cx="1563221" cy="4682557"/>
          </a:xfrm>
          <a:prstGeom prst="rect">
            <a:avLst/>
          </a:prstGeom>
        </p:spPr>
      </p:pic>
      <p:sp>
        <p:nvSpPr>
          <p:cNvPr id="11" name="3 Rectángulo">
            <a:extLst>
              <a:ext uri="{FF2B5EF4-FFF2-40B4-BE49-F238E27FC236}">
                <a16:creationId xmlns:a16="http://schemas.microsoft.com/office/drawing/2014/main" id="{91A25FD1-9BC6-854F-9A73-65C4DD7DF975}"/>
              </a:ext>
            </a:extLst>
          </p:cNvPr>
          <p:cNvSpPr/>
          <p:nvPr/>
        </p:nvSpPr>
        <p:spPr>
          <a:xfrm>
            <a:off x="668021" y="1053216"/>
            <a:ext cx="3251597"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TAMYA BLOCK</a:t>
            </a:r>
          </a:p>
        </p:txBody>
      </p:sp>
      <p:sp>
        <p:nvSpPr>
          <p:cNvPr id="12" name="Rectángulo redondeado 11">
            <a:extLst>
              <a:ext uri="{FF2B5EF4-FFF2-40B4-BE49-F238E27FC236}">
                <a16:creationId xmlns:a16="http://schemas.microsoft.com/office/drawing/2014/main" id="{3750F3AA-A671-9C45-B1CD-C6C6A817D264}"/>
              </a:ext>
            </a:extLst>
          </p:cNvPr>
          <p:cNvSpPr/>
          <p:nvPr/>
        </p:nvSpPr>
        <p:spPr>
          <a:xfrm>
            <a:off x="10972800" y="1634744"/>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3" name="Slide Number Placeholder 2">
            <a:extLst>
              <a:ext uri="{FF2B5EF4-FFF2-40B4-BE49-F238E27FC236}">
                <a16:creationId xmlns:a16="http://schemas.microsoft.com/office/drawing/2014/main" id="{44278418-A160-4147-9A4D-659CE86F792D}"/>
              </a:ext>
            </a:extLst>
          </p:cNvPr>
          <p:cNvSpPr txBox="1">
            <a:spLocks/>
          </p:cNvSpPr>
          <p:nvPr/>
        </p:nvSpPr>
        <p:spPr>
          <a:xfrm>
            <a:off x="10946203" y="1755622"/>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16</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ángulo 4">
            <a:extLst>
              <a:ext uri="{FF2B5EF4-FFF2-40B4-BE49-F238E27FC236}">
                <a16:creationId xmlns:a16="http://schemas.microsoft.com/office/drawing/2014/main" id="{8343B541-CCAE-3FEA-75CF-89FF73C5069A}"/>
              </a:ext>
            </a:extLst>
          </p:cNvPr>
          <p:cNvSpPr/>
          <p:nvPr/>
        </p:nvSpPr>
        <p:spPr>
          <a:xfrm>
            <a:off x="8763000" y="1190823"/>
            <a:ext cx="1136850" cy="307777"/>
          </a:xfrm>
          <a:prstGeom prst="rect">
            <a:avLst/>
          </a:prstGeom>
          <a:noFill/>
        </p:spPr>
        <p:txBody>
          <a:bodyPr wrap="none">
            <a:spAutoFit/>
          </a:bodyPr>
          <a:lstStyle/>
          <a:p>
            <a:pPr algn="ctr"/>
            <a:r>
              <a:rPr lang="es-EC"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TYPE WELL</a:t>
            </a:r>
          </a:p>
        </p:txBody>
      </p:sp>
    </p:spTree>
    <p:extLst>
      <p:ext uri="{BB962C8B-B14F-4D97-AF65-F5344CB8AC3E}">
        <p14:creationId xmlns:p14="http://schemas.microsoft.com/office/powerpoint/2010/main" val="3098859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6" name="Rectángulo 35">
            <a:extLst>
              <a:ext uri="{FF2B5EF4-FFF2-40B4-BE49-F238E27FC236}">
                <a16:creationId xmlns:a16="http://schemas.microsoft.com/office/drawing/2014/main" id="{FE43438A-94A0-477C-8199-8BE04F66D87C}"/>
              </a:ext>
            </a:extLst>
          </p:cNvPr>
          <p:cNvSpPr/>
          <p:nvPr/>
        </p:nvSpPr>
        <p:spPr>
          <a:xfrm>
            <a:off x="7084790" y="5082978"/>
            <a:ext cx="2994731"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TOWNS AND COMMUNITIES # 14 </a:t>
            </a:r>
            <a:endPar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Rectángulo 36">
            <a:extLst>
              <a:ext uri="{FF2B5EF4-FFF2-40B4-BE49-F238E27FC236}">
                <a16:creationId xmlns:a16="http://schemas.microsoft.com/office/drawing/2014/main" id="{2B72AB7A-592A-443A-AE10-747DC047E002}"/>
              </a:ext>
            </a:extLst>
          </p:cNvPr>
          <p:cNvSpPr/>
          <p:nvPr/>
        </p:nvSpPr>
        <p:spPr>
          <a:xfrm>
            <a:off x="1244264" y="5082978"/>
            <a:ext cx="3195105"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LOGISTICS AND SURFACE FACILITIES</a:t>
            </a:r>
          </a:p>
        </p:txBody>
      </p:sp>
      <p:pic>
        <p:nvPicPr>
          <p:cNvPr id="4" name="Imagen 3">
            <a:extLst>
              <a:ext uri="{FF2B5EF4-FFF2-40B4-BE49-F238E27FC236}">
                <a16:creationId xmlns:a16="http://schemas.microsoft.com/office/drawing/2014/main" id="{0E0B6D5F-4871-4408-8CB2-98C3C13618C9}"/>
              </a:ext>
            </a:extLst>
          </p:cNvPr>
          <p:cNvPicPr>
            <a:picLocks noChangeAspect="1"/>
          </p:cNvPicPr>
          <p:nvPr/>
        </p:nvPicPr>
        <p:blipFill>
          <a:blip r:embed="rId3"/>
          <a:stretch>
            <a:fillRect/>
          </a:stretch>
        </p:blipFill>
        <p:spPr>
          <a:xfrm>
            <a:off x="486523" y="1574800"/>
            <a:ext cx="5148209" cy="3436215"/>
          </a:xfrm>
          <a:prstGeom prst="rect">
            <a:avLst/>
          </a:prstGeom>
        </p:spPr>
      </p:pic>
      <p:pic>
        <p:nvPicPr>
          <p:cNvPr id="7" name="Imagen 6">
            <a:extLst>
              <a:ext uri="{FF2B5EF4-FFF2-40B4-BE49-F238E27FC236}">
                <a16:creationId xmlns:a16="http://schemas.microsoft.com/office/drawing/2014/main" id="{792742D3-7FCC-4EA6-89DE-7B7A9D831FD6}"/>
              </a:ext>
            </a:extLst>
          </p:cNvPr>
          <p:cNvPicPr>
            <a:picLocks noChangeAspect="1"/>
          </p:cNvPicPr>
          <p:nvPr/>
        </p:nvPicPr>
        <p:blipFill>
          <a:blip r:embed="rId4"/>
          <a:stretch>
            <a:fillRect/>
          </a:stretch>
        </p:blipFill>
        <p:spPr>
          <a:xfrm>
            <a:off x="5726993" y="1574800"/>
            <a:ext cx="5148208" cy="3436215"/>
          </a:xfrm>
          <a:prstGeom prst="rect">
            <a:avLst/>
          </a:prstGeom>
        </p:spPr>
      </p:pic>
      <p:sp>
        <p:nvSpPr>
          <p:cNvPr id="8" name="3 Rectángulo">
            <a:extLst>
              <a:ext uri="{FF2B5EF4-FFF2-40B4-BE49-F238E27FC236}">
                <a16:creationId xmlns:a16="http://schemas.microsoft.com/office/drawing/2014/main" id="{D05C0334-E7C0-7D4A-B3A2-7F398C96099F}"/>
              </a:ext>
            </a:extLst>
          </p:cNvPr>
          <p:cNvSpPr/>
          <p:nvPr/>
        </p:nvSpPr>
        <p:spPr>
          <a:xfrm>
            <a:off x="668021" y="1053216"/>
            <a:ext cx="3251597"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TAMYA BLOCK</a:t>
            </a:r>
          </a:p>
        </p:txBody>
      </p:sp>
      <p:sp>
        <p:nvSpPr>
          <p:cNvPr id="9" name="Rectángulo redondeado 8">
            <a:extLst>
              <a:ext uri="{FF2B5EF4-FFF2-40B4-BE49-F238E27FC236}">
                <a16:creationId xmlns:a16="http://schemas.microsoft.com/office/drawing/2014/main" id="{9EDEA4CD-1C62-1949-8291-FBD64344AD17}"/>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E0C9E1A2-85C2-3F4D-830C-CE0CDA479FE6}"/>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17</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4773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2895600" y="2260600"/>
            <a:ext cx="5638800" cy="707886"/>
          </a:xfrm>
          <a:prstGeom prst="rect">
            <a:avLst/>
          </a:prstGeom>
          <a:noFill/>
          <a:ln>
            <a:solidFill>
              <a:schemeClr val="bg1"/>
            </a:solidFill>
          </a:ln>
        </p:spPr>
        <p:txBody>
          <a:bodyPr wrap="square">
            <a:spAutoFit/>
          </a:bodyPr>
          <a:lstStyle/>
          <a:p>
            <a:pPr algn="ctr" defTabSz="457200"/>
            <a:r>
              <a:rPr lang="es-EC"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TETETE SUR BLOCK</a:t>
            </a:r>
          </a:p>
        </p:txBody>
      </p:sp>
      <p:pic>
        <p:nvPicPr>
          <p:cNvPr id="6" name="Imagen 5">
            <a:extLst>
              <a:ext uri="{FF2B5EF4-FFF2-40B4-BE49-F238E27FC236}">
                <a16:creationId xmlns:a16="http://schemas.microsoft.com/office/drawing/2014/main" id="{D816098F-F56E-3840-B5EF-ECAADC615E8D}"/>
              </a:ext>
            </a:extLst>
          </p:cNvPr>
          <p:cNvPicPr>
            <a:picLocks noChangeAspect="1"/>
          </p:cNvPicPr>
          <p:nvPr/>
        </p:nvPicPr>
        <p:blipFill>
          <a:blip r:embed="rId3"/>
          <a:stretch>
            <a:fillRect/>
          </a:stretch>
        </p:blipFill>
        <p:spPr>
          <a:xfrm>
            <a:off x="3911236" y="3113238"/>
            <a:ext cx="3607527" cy="877877"/>
          </a:xfrm>
          <a:prstGeom prst="rect">
            <a:avLst/>
          </a:prstGeom>
        </p:spPr>
      </p:pic>
    </p:spTree>
    <p:extLst>
      <p:ext uri="{BB962C8B-B14F-4D97-AF65-F5344CB8AC3E}">
        <p14:creationId xmlns:p14="http://schemas.microsoft.com/office/powerpoint/2010/main" val="3398927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575FB5AD-CA35-9349-949F-9901C5E4CE47}"/>
              </a:ext>
            </a:extLst>
          </p:cNvPr>
          <p:cNvGrpSpPr/>
          <p:nvPr/>
        </p:nvGrpSpPr>
        <p:grpSpPr>
          <a:xfrm>
            <a:off x="76200" y="1651000"/>
            <a:ext cx="8001000" cy="3520900"/>
            <a:chOff x="1066800" y="218354"/>
            <a:chExt cx="9906000" cy="4359209"/>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843103"/>
              <a:ext cx="3810000" cy="3314582"/>
            </a:xfrm>
            <a:prstGeom prst="rect">
              <a:avLst/>
            </a:prstGeom>
          </p:spPr>
        </p:pic>
        <p:pic>
          <p:nvPicPr>
            <p:cNvPr id="4" name="Imagen 3">
              <a:extLst>
                <a:ext uri="{FF2B5EF4-FFF2-40B4-BE49-F238E27FC236}">
                  <a16:creationId xmlns:a16="http://schemas.microsoft.com/office/drawing/2014/main" id="{7D63A444-8F37-4B30-BC36-97EDCC0BE9E4}"/>
                </a:ext>
              </a:extLst>
            </p:cNvPr>
            <p:cNvPicPr>
              <a:picLocks noChangeAspect="1"/>
            </p:cNvPicPr>
            <p:nvPr/>
          </p:nvPicPr>
          <p:blipFill>
            <a:blip r:embed="rId4"/>
            <a:stretch>
              <a:fillRect/>
            </a:stretch>
          </p:blipFill>
          <p:spPr>
            <a:xfrm>
              <a:off x="6287813" y="218354"/>
              <a:ext cx="4684987" cy="4359209"/>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a:off x="3791607" y="1623848"/>
              <a:ext cx="4818993" cy="484352"/>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3767959" y="1679028"/>
              <a:ext cx="4766441" cy="959543"/>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grpSp>
      <p:sp>
        <p:nvSpPr>
          <p:cNvPr id="20" name="3 Rectángulo">
            <a:extLst>
              <a:ext uri="{FF2B5EF4-FFF2-40B4-BE49-F238E27FC236}">
                <a16:creationId xmlns:a16="http://schemas.microsoft.com/office/drawing/2014/main" id="{98B60EC9-F0BC-496E-93BA-800C205A0532}"/>
              </a:ext>
            </a:extLst>
          </p:cNvPr>
          <p:cNvSpPr/>
          <p:nvPr/>
        </p:nvSpPr>
        <p:spPr>
          <a:xfrm>
            <a:off x="533400" y="1014651"/>
            <a:ext cx="4343401"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TETETE SUR BLOCK</a:t>
            </a:r>
          </a:p>
        </p:txBody>
      </p:sp>
      <p:sp>
        <p:nvSpPr>
          <p:cNvPr id="22" name="Rectángulo 21">
            <a:extLst>
              <a:ext uri="{FF2B5EF4-FFF2-40B4-BE49-F238E27FC236}">
                <a16:creationId xmlns:a16="http://schemas.microsoft.com/office/drawing/2014/main" id="{460C7E19-3B2F-48B7-B3F0-6DE1928AEB0C}"/>
              </a:ext>
            </a:extLst>
          </p:cNvPr>
          <p:cNvSpPr>
            <a:spLocks/>
          </p:cNvSpPr>
          <p:nvPr/>
        </p:nvSpPr>
        <p:spPr>
          <a:xfrm>
            <a:off x="8370076" y="2497638"/>
            <a:ext cx="2735555" cy="1862048"/>
          </a:xfrm>
          <a:prstGeom prst="rect">
            <a:avLst/>
          </a:prstGeom>
          <a:noFill/>
        </p:spPr>
        <p:txBody>
          <a:bodyPr wrap="square" lIns="0" tIns="0" rIns="0" bIns="0" anchor="ctr" anchorCtr="0">
            <a:spAutoFit/>
          </a:bodyPr>
          <a:lstStyle/>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Location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North-central Oriente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Basin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between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Blocks 52, 57 and 58.</a:t>
            </a: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Approximate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area</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3,096.2 Ha.</a:t>
            </a:r>
          </a:p>
          <a:p>
            <a:pPr marL="285750" indent="-285750">
              <a:buFont typeface="Arial" panose="020B0604020202020204" pitchFamily="34" charset="0"/>
              <a:buChar char="•"/>
            </a:pP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Prospective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reservoirs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Lower</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U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Lower</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Prospects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South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Tetete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POES: 13.68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Prospective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Resources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4.60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endPar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Expected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API: 22°- 26 </a:t>
            </a:r>
          </a:p>
          <a:p>
            <a:pPr marL="285750" indent="-285750">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Existing</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wells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0</a:t>
            </a:r>
          </a:p>
        </p:txBody>
      </p:sp>
      <p:sp>
        <p:nvSpPr>
          <p:cNvPr id="10" name="Rectángulo redondeado 9">
            <a:extLst>
              <a:ext uri="{FF2B5EF4-FFF2-40B4-BE49-F238E27FC236}">
                <a16:creationId xmlns:a16="http://schemas.microsoft.com/office/drawing/2014/main" id="{7DFA0143-BB63-A947-B5B4-0B11364B5FA0}"/>
              </a:ext>
            </a:extLst>
          </p:cNvPr>
          <p:cNvSpPr/>
          <p:nvPr/>
        </p:nvSpPr>
        <p:spPr>
          <a:xfrm>
            <a:off x="10972800" y="1476316"/>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Slide Number Placeholder 2">
            <a:extLst>
              <a:ext uri="{FF2B5EF4-FFF2-40B4-BE49-F238E27FC236}">
                <a16:creationId xmlns:a16="http://schemas.microsoft.com/office/drawing/2014/main" id="{6A9677A3-92F2-2248-AB45-60E6B0DAFFE9}"/>
              </a:ext>
            </a:extLst>
          </p:cNvPr>
          <p:cNvSpPr txBox="1">
            <a:spLocks/>
          </p:cNvSpPr>
          <p:nvPr/>
        </p:nvSpPr>
        <p:spPr>
          <a:xfrm>
            <a:off x="10946203" y="1597194"/>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19</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0766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6FA3F99-EC44-494D-93CB-B81F85A2E702}"/>
              </a:ext>
            </a:extLst>
          </p:cNvPr>
          <p:cNvPicPr>
            <a:picLocks noChangeAspect="1"/>
          </p:cNvPicPr>
          <p:nvPr/>
        </p:nvPicPr>
        <p:blipFill>
          <a:blip r:embed="rId3"/>
          <a:stretch>
            <a:fillRect/>
          </a:stretch>
        </p:blipFill>
        <p:spPr>
          <a:xfrm>
            <a:off x="469925" y="1721066"/>
            <a:ext cx="3644875" cy="3391423"/>
          </a:xfrm>
          <a:prstGeom prst="rect">
            <a:avLst/>
          </a:prstGeom>
        </p:spPr>
      </p:pic>
      <p:pic>
        <p:nvPicPr>
          <p:cNvPr id="7" name="Imagen 6">
            <a:extLst>
              <a:ext uri="{FF2B5EF4-FFF2-40B4-BE49-F238E27FC236}">
                <a16:creationId xmlns:a16="http://schemas.microsoft.com/office/drawing/2014/main" id="{98058534-DDDE-4D02-9D1A-EB5C9D9111B2}"/>
              </a:ext>
            </a:extLst>
          </p:cNvPr>
          <p:cNvPicPr>
            <a:picLocks noChangeAspect="1"/>
          </p:cNvPicPr>
          <p:nvPr/>
        </p:nvPicPr>
        <p:blipFill>
          <a:blip r:embed="rId4"/>
          <a:stretch>
            <a:fillRect/>
          </a:stretch>
        </p:blipFill>
        <p:spPr>
          <a:xfrm>
            <a:off x="4114800" y="1721066"/>
            <a:ext cx="3644875" cy="3391423"/>
          </a:xfrm>
          <a:prstGeom prst="rect">
            <a:avLst/>
          </a:prstGeom>
        </p:spPr>
      </p:pic>
      <p:pic>
        <p:nvPicPr>
          <p:cNvPr id="15" name="Imagen 14">
            <a:extLst>
              <a:ext uri="{FF2B5EF4-FFF2-40B4-BE49-F238E27FC236}">
                <a16:creationId xmlns:a16="http://schemas.microsoft.com/office/drawing/2014/main" id="{0E3CF2E4-D9CB-4DAF-8A63-1E375F2B9C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8628" y="1182314"/>
            <a:ext cx="1712172" cy="5031926"/>
          </a:xfrm>
          <a:prstGeom prst="rect">
            <a:avLst/>
          </a:prstGeom>
        </p:spPr>
      </p:pic>
      <p:sp>
        <p:nvSpPr>
          <p:cNvPr id="11" name="3 Rectángulo">
            <a:extLst>
              <a:ext uri="{FF2B5EF4-FFF2-40B4-BE49-F238E27FC236}">
                <a16:creationId xmlns:a16="http://schemas.microsoft.com/office/drawing/2014/main" id="{166D59BD-8508-CD4F-88C3-5E17594630C9}"/>
              </a:ext>
            </a:extLst>
          </p:cNvPr>
          <p:cNvSpPr/>
          <p:nvPr/>
        </p:nvSpPr>
        <p:spPr>
          <a:xfrm>
            <a:off x="533400" y="1014651"/>
            <a:ext cx="4343401"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TETETE SUR BLOCK</a:t>
            </a:r>
          </a:p>
        </p:txBody>
      </p:sp>
      <p:sp>
        <p:nvSpPr>
          <p:cNvPr id="9" name="Rectángulo redondeado 8">
            <a:extLst>
              <a:ext uri="{FF2B5EF4-FFF2-40B4-BE49-F238E27FC236}">
                <a16:creationId xmlns:a16="http://schemas.microsoft.com/office/drawing/2014/main" id="{A75213AF-4D4B-3C46-B87F-74A0DD19E3C4}"/>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F7E51565-D927-E64F-B378-6299BEBC9670}"/>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20</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4C7B5B3B-4240-0DF4-11E8-330B0D1CB794}"/>
              </a:ext>
            </a:extLst>
          </p:cNvPr>
          <p:cNvSpPr/>
          <p:nvPr/>
        </p:nvSpPr>
        <p:spPr>
          <a:xfrm>
            <a:off x="4605863" y="5105376"/>
            <a:ext cx="2951079" cy="307777"/>
          </a:xfrm>
          <a:prstGeom prst="rect">
            <a:avLst/>
          </a:prstGeom>
          <a:solidFill>
            <a:schemeClr val="bg1"/>
          </a:solidFill>
        </p:spPr>
        <p:txBody>
          <a:bodyPr wrap="square">
            <a:spAutoFit/>
          </a:bodyPr>
          <a:lstStyle/>
          <a:p>
            <a:pPr algn="ctr"/>
            <a:r>
              <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STRUCTURAL DISTRIBUTION</a:t>
            </a:r>
          </a:p>
        </p:txBody>
      </p:sp>
      <p:sp>
        <p:nvSpPr>
          <p:cNvPr id="3" name="Rectángulo 2">
            <a:extLst>
              <a:ext uri="{FF2B5EF4-FFF2-40B4-BE49-F238E27FC236}">
                <a16:creationId xmlns:a16="http://schemas.microsoft.com/office/drawing/2014/main" id="{45FFA543-6E83-3B69-7C31-B34A5CE74D96}"/>
              </a:ext>
            </a:extLst>
          </p:cNvPr>
          <p:cNvSpPr/>
          <p:nvPr/>
        </p:nvSpPr>
        <p:spPr>
          <a:xfrm>
            <a:off x="823619" y="5090256"/>
            <a:ext cx="3048000" cy="523220"/>
          </a:xfrm>
          <a:prstGeom prst="rect">
            <a:avLst/>
          </a:prstGeom>
          <a:solidFill>
            <a:schemeClr val="bg1"/>
          </a:solidFill>
        </p:spPr>
        <p:txBody>
          <a:bodyPr wrap="square">
            <a:spAutoFit/>
          </a:bodyPr>
          <a:lstStyle/>
          <a:p>
            <a:pPr algn="ctr"/>
            <a:r>
              <a:rPr lang="en-US"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2D SEISMIC LINES and 3D SEISMIC CUBE</a:t>
            </a:r>
            <a:endPar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ángulo 4">
            <a:extLst>
              <a:ext uri="{FF2B5EF4-FFF2-40B4-BE49-F238E27FC236}">
                <a16:creationId xmlns:a16="http://schemas.microsoft.com/office/drawing/2014/main" id="{F8FCCA10-42DC-A577-CC10-97BB0F038AB9}"/>
              </a:ext>
            </a:extLst>
          </p:cNvPr>
          <p:cNvSpPr/>
          <p:nvPr/>
        </p:nvSpPr>
        <p:spPr>
          <a:xfrm>
            <a:off x="8803166" y="962223"/>
            <a:ext cx="1136850" cy="307777"/>
          </a:xfrm>
          <a:prstGeom prst="rect">
            <a:avLst/>
          </a:prstGeom>
          <a:noFill/>
        </p:spPr>
        <p:txBody>
          <a:bodyPr wrap="none">
            <a:spAutoFit/>
          </a:bodyPr>
          <a:lstStyle/>
          <a:p>
            <a:pPr algn="ctr"/>
            <a:r>
              <a:rPr lang="es-EC"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TYPE WELL</a:t>
            </a:r>
          </a:p>
        </p:txBody>
      </p:sp>
    </p:spTree>
    <p:extLst>
      <p:ext uri="{BB962C8B-B14F-4D97-AF65-F5344CB8AC3E}">
        <p14:creationId xmlns:p14="http://schemas.microsoft.com/office/powerpoint/2010/main" val="3269585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8292D09-FB9E-4023-B264-657698BED7E4}"/>
              </a:ext>
            </a:extLst>
          </p:cNvPr>
          <p:cNvPicPr>
            <a:picLocks noChangeAspect="1"/>
          </p:cNvPicPr>
          <p:nvPr/>
        </p:nvPicPr>
        <p:blipFill>
          <a:blip r:embed="rId3"/>
          <a:stretch>
            <a:fillRect/>
          </a:stretch>
        </p:blipFill>
        <p:spPr>
          <a:xfrm>
            <a:off x="873798" y="1824136"/>
            <a:ext cx="4706142" cy="3141154"/>
          </a:xfrm>
          <a:prstGeom prst="rect">
            <a:avLst/>
          </a:prstGeom>
        </p:spPr>
      </p:pic>
      <p:pic>
        <p:nvPicPr>
          <p:cNvPr id="7" name="Imagen 6">
            <a:extLst>
              <a:ext uri="{FF2B5EF4-FFF2-40B4-BE49-F238E27FC236}">
                <a16:creationId xmlns:a16="http://schemas.microsoft.com/office/drawing/2014/main" id="{0A081DD3-4730-4B61-8D4A-00A3A86FAE32}"/>
              </a:ext>
            </a:extLst>
          </p:cNvPr>
          <p:cNvPicPr>
            <a:picLocks noChangeAspect="1"/>
          </p:cNvPicPr>
          <p:nvPr/>
        </p:nvPicPr>
        <p:blipFill>
          <a:blip r:embed="rId4"/>
          <a:stretch>
            <a:fillRect/>
          </a:stretch>
        </p:blipFill>
        <p:spPr>
          <a:xfrm>
            <a:off x="5715000" y="1824136"/>
            <a:ext cx="4706142" cy="3141154"/>
          </a:xfrm>
          <a:prstGeom prst="rect">
            <a:avLst/>
          </a:prstGeom>
        </p:spPr>
      </p:pic>
      <p:sp>
        <p:nvSpPr>
          <p:cNvPr id="8" name="3 Rectángulo">
            <a:extLst>
              <a:ext uri="{FF2B5EF4-FFF2-40B4-BE49-F238E27FC236}">
                <a16:creationId xmlns:a16="http://schemas.microsoft.com/office/drawing/2014/main" id="{B8CB029F-1F4F-CE4E-A07A-54BE3853762B}"/>
              </a:ext>
            </a:extLst>
          </p:cNvPr>
          <p:cNvSpPr/>
          <p:nvPr/>
        </p:nvSpPr>
        <p:spPr>
          <a:xfrm>
            <a:off x="533400" y="1014651"/>
            <a:ext cx="4343401"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TETETE SUR BLOCK</a:t>
            </a:r>
          </a:p>
        </p:txBody>
      </p:sp>
      <p:sp>
        <p:nvSpPr>
          <p:cNvPr id="9" name="Rectángulo redondeado 8">
            <a:extLst>
              <a:ext uri="{FF2B5EF4-FFF2-40B4-BE49-F238E27FC236}">
                <a16:creationId xmlns:a16="http://schemas.microsoft.com/office/drawing/2014/main" id="{7102B4BC-A2B2-0143-8185-A3D5BAF4249E}"/>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28726DA0-A49A-2648-81A7-1E0AD7BFD8C5}"/>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21</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0B7AB413-3115-AD65-B6A5-65EEDD58B8F8}"/>
              </a:ext>
            </a:extLst>
          </p:cNvPr>
          <p:cNvSpPr/>
          <p:nvPr/>
        </p:nvSpPr>
        <p:spPr>
          <a:xfrm>
            <a:off x="7084790" y="5003800"/>
            <a:ext cx="2892138"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TOWNS AND COMMUNITIES # 2 </a:t>
            </a:r>
          </a:p>
        </p:txBody>
      </p:sp>
      <p:sp>
        <p:nvSpPr>
          <p:cNvPr id="3" name="Rectángulo 2">
            <a:extLst>
              <a:ext uri="{FF2B5EF4-FFF2-40B4-BE49-F238E27FC236}">
                <a16:creationId xmlns:a16="http://schemas.microsoft.com/office/drawing/2014/main" id="{32FA6099-C415-6A6D-9012-61651CA73A93}"/>
              </a:ext>
            </a:extLst>
          </p:cNvPr>
          <p:cNvSpPr/>
          <p:nvPr/>
        </p:nvSpPr>
        <p:spPr>
          <a:xfrm>
            <a:off x="1244264" y="5003800"/>
            <a:ext cx="3195105"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LOGISTICS AND SURFACE FACILITIES</a:t>
            </a:r>
          </a:p>
        </p:txBody>
      </p:sp>
    </p:spTree>
    <p:extLst>
      <p:ext uri="{BB962C8B-B14F-4D97-AF65-F5344CB8AC3E}">
        <p14:creationId xmlns:p14="http://schemas.microsoft.com/office/powerpoint/2010/main" val="2044288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3 Rectángulo">
            <a:extLst>
              <a:ext uri="{FF2B5EF4-FFF2-40B4-BE49-F238E27FC236}">
                <a16:creationId xmlns:a16="http://schemas.microsoft.com/office/drawing/2014/main" id="{0FA593BA-5F68-4523-8DF4-4C51284179F4}"/>
              </a:ext>
            </a:extLst>
          </p:cNvPr>
          <p:cNvSpPr/>
          <p:nvPr/>
        </p:nvSpPr>
        <p:spPr>
          <a:xfrm>
            <a:off x="1905000" y="1651000"/>
            <a:ext cx="7162800" cy="1323439"/>
          </a:xfrm>
          <a:prstGeom prst="rect">
            <a:avLst/>
          </a:prstGeom>
          <a:noFill/>
          <a:ln>
            <a:solidFill>
              <a:schemeClr val="bg1"/>
            </a:solidFill>
          </a:ln>
        </p:spPr>
        <p:txBody>
          <a:bodyPr wrap="square">
            <a:spAutoFit/>
          </a:bodyPr>
          <a:lstStyle/>
          <a:p>
            <a:pPr algn="ctr" defTabSz="457200"/>
            <a:r>
              <a:rPr lang="es-EC"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VHR EAST / VHR WEST BLOCKS</a:t>
            </a:r>
          </a:p>
        </p:txBody>
      </p:sp>
      <p:pic>
        <p:nvPicPr>
          <p:cNvPr id="6" name="Imagen 5">
            <a:extLst>
              <a:ext uri="{FF2B5EF4-FFF2-40B4-BE49-F238E27FC236}">
                <a16:creationId xmlns:a16="http://schemas.microsoft.com/office/drawing/2014/main" id="{D816098F-F56E-3840-B5EF-ECAADC615E8D}"/>
              </a:ext>
            </a:extLst>
          </p:cNvPr>
          <p:cNvPicPr>
            <a:picLocks noChangeAspect="1"/>
          </p:cNvPicPr>
          <p:nvPr/>
        </p:nvPicPr>
        <p:blipFill>
          <a:blip r:embed="rId3"/>
          <a:stretch>
            <a:fillRect/>
          </a:stretch>
        </p:blipFill>
        <p:spPr>
          <a:xfrm>
            <a:off x="3682636" y="3037038"/>
            <a:ext cx="3607527" cy="877877"/>
          </a:xfrm>
          <a:prstGeom prst="rect">
            <a:avLst/>
          </a:prstGeom>
        </p:spPr>
      </p:pic>
    </p:spTree>
    <p:extLst>
      <p:ext uri="{BB962C8B-B14F-4D97-AF65-F5344CB8AC3E}">
        <p14:creationId xmlns:p14="http://schemas.microsoft.com/office/powerpoint/2010/main" val="1403091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B5E14C5-7A8B-2646-8B58-84E3993F227F}"/>
              </a:ext>
            </a:extLst>
          </p:cNvPr>
          <p:cNvGrpSpPr/>
          <p:nvPr/>
        </p:nvGrpSpPr>
        <p:grpSpPr>
          <a:xfrm>
            <a:off x="181897" y="1727200"/>
            <a:ext cx="7169482" cy="3367757"/>
            <a:chOff x="1007679" y="64557"/>
            <a:chExt cx="10384577" cy="4878000"/>
          </a:xfrm>
        </p:grpSpPr>
        <p:pic>
          <p:nvPicPr>
            <p:cNvPr id="5" name="Imagen 4">
              <a:extLst>
                <a:ext uri="{FF2B5EF4-FFF2-40B4-BE49-F238E27FC236}">
                  <a16:creationId xmlns:a16="http://schemas.microsoft.com/office/drawing/2014/main" id="{ADFE4F15-E68C-4C55-89FC-261A8CD93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7679" y="843103"/>
              <a:ext cx="3810000" cy="3314582"/>
            </a:xfrm>
            <a:prstGeom prst="rect">
              <a:avLst/>
            </a:prstGeom>
          </p:spPr>
        </p:pic>
        <p:pic>
          <p:nvPicPr>
            <p:cNvPr id="13" name="Imagen 12">
              <a:extLst>
                <a:ext uri="{FF2B5EF4-FFF2-40B4-BE49-F238E27FC236}">
                  <a16:creationId xmlns:a16="http://schemas.microsoft.com/office/drawing/2014/main" id="{0AB97611-E483-4436-8959-967ED4B8709C}"/>
                </a:ext>
              </a:extLst>
            </p:cNvPr>
            <p:cNvPicPr>
              <a:picLocks noChangeAspect="1"/>
            </p:cNvPicPr>
            <p:nvPr/>
          </p:nvPicPr>
          <p:blipFill>
            <a:blip r:embed="rId4"/>
            <a:stretch>
              <a:fillRect/>
            </a:stretch>
          </p:blipFill>
          <p:spPr>
            <a:xfrm>
              <a:off x="6149708" y="64557"/>
              <a:ext cx="5242548" cy="4878000"/>
            </a:xfrm>
            <a:prstGeom prst="rect">
              <a:avLst/>
            </a:prstGeom>
          </p:spPr>
        </p:pic>
        <p:cxnSp>
          <p:nvCxnSpPr>
            <p:cNvPr id="9" name="Conector recto de flecha 8">
              <a:extLst>
                <a:ext uri="{FF2B5EF4-FFF2-40B4-BE49-F238E27FC236}">
                  <a16:creationId xmlns:a16="http://schemas.microsoft.com/office/drawing/2014/main" id="{13073137-576C-497F-8685-D1558B94BD8A}"/>
                </a:ext>
              </a:extLst>
            </p:cNvPr>
            <p:cNvCxnSpPr>
              <a:cxnSpLocks/>
            </p:cNvCxnSpPr>
            <p:nvPr/>
          </p:nvCxnSpPr>
          <p:spPr>
            <a:xfrm>
              <a:off x="3771900" y="1458310"/>
              <a:ext cx="3886200" cy="39414"/>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429D6754-6317-4F96-8311-2507CD6D6AE9}"/>
                </a:ext>
              </a:extLst>
            </p:cNvPr>
            <p:cNvCxnSpPr>
              <a:cxnSpLocks/>
            </p:cNvCxnSpPr>
            <p:nvPr/>
          </p:nvCxnSpPr>
          <p:spPr>
            <a:xfrm>
              <a:off x="3811313" y="1615966"/>
              <a:ext cx="4154214" cy="1891862"/>
            </a:xfrm>
            <a:prstGeom prst="straightConnector1">
              <a:avLst/>
            </a:prstGeom>
            <a:ln w="38100">
              <a:solidFill>
                <a:srgbClr val="FF0000"/>
              </a:solidFill>
              <a:prstDash val="sysDash"/>
              <a:tailEnd type="stealth" w="lg" len="lg"/>
            </a:ln>
          </p:spPr>
          <p:style>
            <a:lnRef idx="1">
              <a:schemeClr val="accent1"/>
            </a:lnRef>
            <a:fillRef idx="0">
              <a:schemeClr val="accent1"/>
            </a:fillRef>
            <a:effectRef idx="0">
              <a:schemeClr val="accent1"/>
            </a:effectRef>
            <a:fontRef idx="minor">
              <a:schemeClr val="tx1"/>
            </a:fontRef>
          </p:style>
        </p:cxnSp>
      </p:grpSp>
      <p:sp>
        <p:nvSpPr>
          <p:cNvPr id="20" name="3 Rectángulo">
            <a:extLst>
              <a:ext uri="{FF2B5EF4-FFF2-40B4-BE49-F238E27FC236}">
                <a16:creationId xmlns:a16="http://schemas.microsoft.com/office/drawing/2014/main" id="{98B60EC9-F0BC-496E-93BA-800C205A0532}"/>
              </a:ext>
            </a:extLst>
          </p:cNvPr>
          <p:cNvSpPr/>
          <p:nvPr/>
        </p:nvSpPr>
        <p:spPr>
          <a:xfrm>
            <a:off x="457200" y="1017127"/>
            <a:ext cx="5562599"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VHR EAST/ VHR WEST BLOCKS</a:t>
            </a:r>
          </a:p>
        </p:txBody>
      </p:sp>
      <p:sp>
        <p:nvSpPr>
          <p:cNvPr id="22" name="Rectángulo 21">
            <a:extLst>
              <a:ext uri="{FF2B5EF4-FFF2-40B4-BE49-F238E27FC236}">
                <a16:creationId xmlns:a16="http://schemas.microsoft.com/office/drawing/2014/main" id="{460C7E19-3B2F-48B7-B3F0-6DE1928AEB0C}"/>
              </a:ext>
            </a:extLst>
          </p:cNvPr>
          <p:cNvSpPr>
            <a:spLocks/>
          </p:cNvSpPr>
          <p:nvPr/>
        </p:nvSpPr>
        <p:spPr>
          <a:xfrm>
            <a:off x="7552732" y="2184401"/>
            <a:ext cx="3573921" cy="2539157"/>
          </a:xfrm>
          <a:prstGeom prst="rect">
            <a:avLst/>
          </a:prstGeom>
          <a:noFill/>
        </p:spPr>
        <p:txBody>
          <a:bodyPr wrap="square" lIns="0" tIns="0" rIns="0" bIns="0" anchor="ctr" anchorCtr="0">
            <a:spAutoFit/>
          </a:bodyPr>
          <a:lstStyle/>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Location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Center-North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of</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Oriente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Basin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between</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Blocks 58, 90 and 53, and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North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with</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Colombia.</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Approximate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area</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8,913.9 Ha (VHR West) and 9,138.8 (VHR East).</a:t>
            </a:r>
          </a:p>
          <a:p>
            <a:pPr marL="285750" indent="-285750" algn="l">
              <a:buFont typeface="Arial" panose="020B0604020202020204" pitchFamily="34" charset="0"/>
              <a:buChar char="•"/>
            </a:pP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Prospective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reservoirs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Basal Tena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Sandstone</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M-1, M-2, U, T.</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Prospects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VHR-O North, VHR-O Central, VHR-O South, VHR East, VHR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Southeast</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POES VHR West: 41.6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Prospective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Resources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9.85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POES VHR East: 186.4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Estimated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Prospective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Resources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33.68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MMbls</a:t>
            </a:r>
            <a:endPar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Expected</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API: 21°- 28°. </a:t>
            </a:r>
          </a:p>
          <a:p>
            <a:pPr marL="285750" indent="-285750" algn="l">
              <a:buFont typeface="Arial" panose="020B0604020202020204" pitchFamily="34" charset="0"/>
              <a:buChar char="•"/>
            </a:pP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Existing</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 sz="1100" i="0" u="none" strike="noStrike" kern="0" cap="none" spc="0" normalizeH="0" baseline="0" noProof="0" dirty="0" err="1">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wells</a:t>
            </a:r>
            <a:r>
              <a:rPr kumimoji="0" lang="es-ES" sz="1100" i="0" u="none" strike="noStrike" kern="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0</a:t>
            </a:r>
          </a:p>
        </p:txBody>
      </p:sp>
      <p:sp>
        <p:nvSpPr>
          <p:cNvPr id="10" name="Rectángulo redondeado 9">
            <a:extLst>
              <a:ext uri="{FF2B5EF4-FFF2-40B4-BE49-F238E27FC236}">
                <a16:creationId xmlns:a16="http://schemas.microsoft.com/office/drawing/2014/main" id="{919EBB1C-F702-DD44-B8F1-191BDC781D66}"/>
              </a:ext>
            </a:extLst>
          </p:cNvPr>
          <p:cNvSpPr/>
          <p:nvPr/>
        </p:nvSpPr>
        <p:spPr>
          <a:xfrm>
            <a:off x="10972800" y="1270000"/>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Slide Number Placeholder 2">
            <a:extLst>
              <a:ext uri="{FF2B5EF4-FFF2-40B4-BE49-F238E27FC236}">
                <a16:creationId xmlns:a16="http://schemas.microsoft.com/office/drawing/2014/main" id="{15A264B1-64F5-CD42-AF72-E050A8C8B605}"/>
              </a:ext>
            </a:extLst>
          </p:cNvPr>
          <p:cNvSpPr txBox="1">
            <a:spLocks/>
          </p:cNvSpPr>
          <p:nvPr/>
        </p:nvSpPr>
        <p:spPr>
          <a:xfrm>
            <a:off x="10946203" y="1390878"/>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23</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4632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AC1F557-3168-4CD2-9D0F-2AC87177AC4E}"/>
              </a:ext>
            </a:extLst>
          </p:cNvPr>
          <p:cNvPicPr>
            <a:picLocks noChangeAspect="1"/>
          </p:cNvPicPr>
          <p:nvPr/>
        </p:nvPicPr>
        <p:blipFill>
          <a:blip r:embed="rId3"/>
          <a:stretch>
            <a:fillRect/>
          </a:stretch>
        </p:blipFill>
        <p:spPr>
          <a:xfrm>
            <a:off x="457200" y="1720450"/>
            <a:ext cx="3592859" cy="3343024"/>
          </a:xfrm>
          <a:prstGeom prst="rect">
            <a:avLst/>
          </a:prstGeom>
        </p:spPr>
      </p:pic>
      <p:pic>
        <p:nvPicPr>
          <p:cNvPr id="6" name="Imagen 5">
            <a:extLst>
              <a:ext uri="{FF2B5EF4-FFF2-40B4-BE49-F238E27FC236}">
                <a16:creationId xmlns:a16="http://schemas.microsoft.com/office/drawing/2014/main" id="{37F26D06-78EC-40F7-9815-EAAC57BEE613}"/>
              </a:ext>
            </a:extLst>
          </p:cNvPr>
          <p:cNvPicPr>
            <a:picLocks noChangeAspect="1"/>
          </p:cNvPicPr>
          <p:nvPr/>
        </p:nvPicPr>
        <p:blipFill>
          <a:blip r:embed="rId4"/>
          <a:stretch>
            <a:fillRect/>
          </a:stretch>
        </p:blipFill>
        <p:spPr>
          <a:xfrm>
            <a:off x="4266584" y="1720450"/>
            <a:ext cx="3592859" cy="3343024"/>
          </a:xfrm>
          <a:prstGeom prst="rect">
            <a:avLst/>
          </a:prstGeom>
        </p:spPr>
      </p:pic>
      <p:pic>
        <p:nvPicPr>
          <p:cNvPr id="14" name="Imagen 13">
            <a:extLst>
              <a:ext uri="{FF2B5EF4-FFF2-40B4-BE49-F238E27FC236}">
                <a16:creationId xmlns:a16="http://schemas.microsoft.com/office/drawing/2014/main" id="{1FFF2351-5B71-4D94-B955-4AE072CC92AD}"/>
              </a:ext>
            </a:extLst>
          </p:cNvPr>
          <p:cNvPicPr>
            <a:picLocks noChangeAspect="1"/>
          </p:cNvPicPr>
          <p:nvPr/>
        </p:nvPicPr>
        <p:blipFill>
          <a:blip r:embed="rId5"/>
          <a:stretch>
            <a:fillRect/>
          </a:stretch>
        </p:blipFill>
        <p:spPr>
          <a:xfrm>
            <a:off x="8785171" y="1263348"/>
            <a:ext cx="1260542" cy="5010498"/>
          </a:xfrm>
          <a:prstGeom prst="rect">
            <a:avLst/>
          </a:prstGeom>
        </p:spPr>
      </p:pic>
      <p:sp>
        <p:nvSpPr>
          <p:cNvPr id="11" name="3 Rectángulo">
            <a:extLst>
              <a:ext uri="{FF2B5EF4-FFF2-40B4-BE49-F238E27FC236}">
                <a16:creationId xmlns:a16="http://schemas.microsoft.com/office/drawing/2014/main" id="{3AF677EF-989F-B444-91BB-D2C54808B736}"/>
              </a:ext>
            </a:extLst>
          </p:cNvPr>
          <p:cNvSpPr/>
          <p:nvPr/>
        </p:nvSpPr>
        <p:spPr>
          <a:xfrm>
            <a:off x="457200" y="1017127"/>
            <a:ext cx="5562599" cy="461665"/>
          </a:xfrm>
          <a:prstGeom prst="rect">
            <a:avLst/>
          </a:prstGeom>
          <a:noFill/>
          <a:ln>
            <a:noFill/>
          </a:ln>
        </p:spPr>
        <p:txBody>
          <a:bodyPr wrap="square">
            <a:spAutoFit/>
          </a:bodyPr>
          <a:lstStyle/>
          <a:p>
            <a:pPr algn="l" defTabSz="457200">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VHR EAST/ VHR WEST BLOCKS</a:t>
            </a:r>
          </a:p>
        </p:txBody>
      </p:sp>
      <p:sp>
        <p:nvSpPr>
          <p:cNvPr id="9" name="Rectángulo redondeado 8">
            <a:extLst>
              <a:ext uri="{FF2B5EF4-FFF2-40B4-BE49-F238E27FC236}">
                <a16:creationId xmlns:a16="http://schemas.microsoft.com/office/drawing/2014/main" id="{68061EE5-21DB-7C47-8CFD-35386672D898}"/>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ABD7FB6C-00D4-464E-9CBD-8C15C28B16E4}"/>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24</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8A002970-3257-F251-C970-981339EE5196}"/>
              </a:ext>
            </a:extLst>
          </p:cNvPr>
          <p:cNvSpPr/>
          <p:nvPr/>
        </p:nvSpPr>
        <p:spPr>
          <a:xfrm>
            <a:off x="4605863" y="5105376"/>
            <a:ext cx="2951079" cy="307777"/>
          </a:xfrm>
          <a:prstGeom prst="rect">
            <a:avLst/>
          </a:prstGeom>
          <a:solidFill>
            <a:schemeClr val="bg1"/>
          </a:solidFill>
        </p:spPr>
        <p:txBody>
          <a:bodyPr wrap="square">
            <a:spAutoFit/>
          </a:bodyPr>
          <a:lstStyle/>
          <a:p>
            <a:pPr algn="ctr"/>
            <a:r>
              <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STRUCTURAL DISTRIBUTION</a:t>
            </a:r>
          </a:p>
        </p:txBody>
      </p:sp>
      <p:sp>
        <p:nvSpPr>
          <p:cNvPr id="4" name="Rectángulo 3">
            <a:extLst>
              <a:ext uri="{FF2B5EF4-FFF2-40B4-BE49-F238E27FC236}">
                <a16:creationId xmlns:a16="http://schemas.microsoft.com/office/drawing/2014/main" id="{84473E93-E662-B5D3-FF0A-36F76B231B2E}"/>
              </a:ext>
            </a:extLst>
          </p:cNvPr>
          <p:cNvSpPr/>
          <p:nvPr/>
        </p:nvSpPr>
        <p:spPr>
          <a:xfrm>
            <a:off x="823619" y="5090256"/>
            <a:ext cx="3048000" cy="523220"/>
          </a:xfrm>
          <a:prstGeom prst="rect">
            <a:avLst/>
          </a:prstGeom>
          <a:solidFill>
            <a:schemeClr val="bg1"/>
          </a:solidFill>
        </p:spPr>
        <p:txBody>
          <a:bodyPr wrap="square">
            <a:spAutoFit/>
          </a:bodyPr>
          <a:lstStyle/>
          <a:p>
            <a:pPr algn="ctr"/>
            <a:r>
              <a:rPr lang="en-US"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2D SEISMIC LINES and 3D SEISMIC CUBE</a:t>
            </a:r>
            <a:endParaRPr lang="es-EC" sz="14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Rectángulo 4">
            <a:extLst>
              <a:ext uri="{FF2B5EF4-FFF2-40B4-BE49-F238E27FC236}">
                <a16:creationId xmlns:a16="http://schemas.microsoft.com/office/drawing/2014/main" id="{0FCF3005-A18F-81C7-D8C5-D80D518A2582}"/>
              </a:ext>
            </a:extLst>
          </p:cNvPr>
          <p:cNvSpPr/>
          <p:nvPr/>
        </p:nvSpPr>
        <p:spPr>
          <a:xfrm>
            <a:off x="8803166" y="962223"/>
            <a:ext cx="1136850" cy="307777"/>
          </a:xfrm>
          <a:prstGeom prst="rect">
            <a:avLst/>
          </a:prstGeom>
          <a:noFill/>
        </p:spPr>
        <p:txBody>
          <a:bodyPr wrap="none">
            <a:spAutoFit/>
          </a:bodyPr>
          <a:lstStyle/>
          <a:p>
            <a:pPr algn="ctr"/>
            <a:r>
              <a:rPr lang="es-EC" sz="14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TYPE WELL</a:t>
            </a:r>
          </a:p>
        </p:txBody>
      </p:sp>
    </p:spTree>
    <p:extLst>
      <p:ext uri="{BB962C8B-B14F-4D97-AF65-F5344CB8AC3E}">
        <p14:creationId xmlns:p14="http://schemas.microsoft.com/office/powerpoint/2010/main" val="1460767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16193C9-AB92-4125-99A9-77D96A86C683}"/>
              </a:ext>
            </a:extLst>
          </p:cNvPr>
          <p:cNvPicPr>
            <a:picLocks noChangeAspect="1"/>
          </p:cNvPicPr>
          <p:nvPr/>
        </p:nvPicPr>
        <p:blipFill>
          <a:blip r:embed="rId3"/>
          <a:stretch>
            <a:fillRect/>
          </a:stretch>
        </p:blipFill>
        <p:spPr>
          <a:xfrm>
            <a:off x="838200" y="1727200"/>
            <a:ext cx="4708088" cy="3142453"/>
          </a:xfrm>
          <a:prstGeom prst="rect">
            <a:avLst/>
          </a:prstGeom>
        </p:spPr>
      </p:pic>
      <p:pic>
        <p:nvPicPr>
          <p:cNvPr id="7" name="Imagen 6">
            <a:extLst>
              <a:ext uri="{FF2B5EF4-FFF2-40B4-BE49-F238E27FC236}">
                <a16:creationId xmlns:a16="http://schemas.microsoft.com/office/drawing/2014/main" id="{B564981D-2A9B-4683-98C0-BA1BFA0E98CB}"/>
              </a:ext>
            </a:extLst>
          </p:cNvPr>
          <p:cNvPicPr>
            <a:picLocks noChangeAspect="1"/>
          </p:cNvPicPr>
          <p:nvPr/>
        </p:nvPicPr>
        <p:blipFill>
          <a:blip r:embed="rId4"/>
          <a:stretch>
            <a:fillRect/>
          </a:stretch>
        </p:blipFill>
        <p:spPr>
          <a:xfrm>
            <a:off x="5755240" y="1722821"/>
            <a:ext cx="4708088" cy="3142453"/>
          </a:xfrm>
          <a:prstGeom prst="rect">
            <a:avLst/>
          </a:prstGeom>
        </p:spPr>
      </p:pic>
      <p:sp>
        <p:nvSpPr>
          <p:cNvPr id="8" name="3 Rectángulo">
            <a:extLst>
              <a:ext uri="{FF2B5EF4-FFF2-40B4-BE49-F238E27FC236}">
                <a16:creationId xmlns:a16="http://schemas.microsoft.com/office/drawing/2014/main" id="{5ED11751-053B-7C41-A58A-7A7DDDE5D6B6}"/>
              </a:ext>
            </a:extLst>
          </p:cNvPr>
          <p:cNvSpPr/>
          <p:nvPr/>
        </p:nvSpPr>
        <p:spPr>
          <a:xfrm>
            <a:off x="457200" y="1017127"/>
            <a:ext cx="5562599" cy="461665"/>
          </a:xfrm>
          <a:prstGeom prst="rect">
            <a:avLst/>
          </a:prstGeom>
          <a:noFill/>
          <a:ln>
            <a:noFill/>
          </a:ln>
        </p:spPr>
        <p:txBody>
          <a:bodyPr wrap="square">
            <a:spAutoFit/>
          </a:bodyPr>
          <a:lstStyle/>
          <a:p>
            <a:pPr algn="l" defTabSz="457200">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VHR EAST/ VHR WEST BLOCKS</a:t>
            </a:r>
          </a:p>
        </p:txBody>
      </p:sp>
      <p:sp>
        <p:nvSpPr>
          <p:cNvPr id="9" name="Rectángulo redondeado 8">
            <a:extLst>
              <a:ext uri="{FF2B5EF4-FFF2-40B4-BE49-F238E27FC236}">
                <a16:creationId xmlns:a16="http://schemas.microsoft.com/office/drawing/2014/main" id="{BE146951-5A11-EA49-BA11-C32B2F81C282}"/>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Slide Number Placeholder 2">
            <a:extLst>
              <a:ext uri="{FF2B5EF4-FFF2-40B4-BE49-F238E27FC236}">
                <a16:creationId xmlns:a16="http://schemas.microsoft.com/office/drawing/2014/main" id="{6C9A94B8-91B7-0544-BD40-FDACEF3E1F42}"/>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fld id="{F51E3F37-9AAD-47DF-8687-7075731E3375}" type="slidenum">
              <a:rPr lang="en-US" sz="14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t>25</a:t>
            </a:fld>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Rectángulo 1">
            <a:extLst>
              <a:ext uri="{FF2B5EF4-FFF2-40B4-BE49-F238E27FC236}">
                <a16:creationId xmlns:a16="http://schemas.microsoft.com/office/drawing/2014/main" id="{4F1C49A9-C62D-6A4F-5F2C-5B26507EA11F}"/>
              </a:ext>
            </a:extLst>
          </p:cNvPr>
          <p:cNvSpPr/>
          <p:nvPr/>
        </p:nvSpPr>
        <p:spPr>
          <a:xfrm>
            <a:off x="7084790" y="5003800"/>
            <a:ext cx="2892138"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TOWNS AND COMMUNITIES # 3 </a:t>
            </a:r>
          </a:p>
        </p:txBody>
      </p:sp>
      <p:sp>
        <p:nvSpPr>
          <p:cNvPr id="3" name="Rectángulo 2">
            <a:extLst>
              <a:ext uri="{FF2B5EF4-FFF2-40B4-BE49-F238E27FC236}">
                <a16:creationId xmlns:a16="http://schemas.microsoft.com/office/drawing/2014/main" id="{19E1B410-D7D7-CADD-6A7E-E001A7D7E729}"/>
              </a:ext>
            </a:extLst>
          </p:cNvPr>
          <p:cNvSpPr/>
          <p:nvPr/>
        </p:nvSpPr>
        <p:spPr>
          <a:xfrm>
            <a:off x="1244264" y="5003800"/>
            <a:ext cx="3195105" cy="307777"/>
          </a:xfrm>
          <a:prstGeom prst="rect">
            <a:avLst/>
          </a:prstGeom>
          <a:solidFill>
            <a:schemeClr val="bg1"/>
          </a:solid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1400" i="0" u="none" strike="noStrike" kern="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LOGISTICS AND SURFACE FACILITIES</a:t>
            </a:r>
          </a:p>
        </p:txBody>
      </p:sp>
    </p:spTree>
    <p:extLst>
      <p:ext uri="{BB962C8B-B14F-4D97-AF65-F5344CB8AC3E}">
        <p14:creationId xmlns:p14="http://schemas.microsoft.com/office/powerpoint/2010/main" val="4056163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DE32C40-A145-4861-BB28-961AA737ED32}"/>
              </a:ext>
            </a:extLst>
          </p:cNvPr>
          <p:cNvPicPr>
            <a:picLocks noChangeAspect="1"/>
          </p:cNvPicPr>
          <p:nvPr/>
        </p:nvPicPr>
        <p:blipFill>
          <a:blip r:embed="rId3"/>
          <a:stretch>
            <a:fillRect/>
          </a:stretch>
        </p:blipFill>
        <p:spPr>
          <a:xfrm>
            <a:off x="1143000" y="1129865"/>
            <a:ext cx="9619594" cy="5155320"/>
          </a:xfrm>
          <a:prstGeom prst="rect">
            <a:avLst/>
          </a:prstGeom>
        </p:spPr>
      </p:pic>
      <p:sp>
        <p:nvSpPr>
          <p:cNvPr id="11" name="3 Rectángulo">
            <a:extLst>
              <a:ext uri="{FF2B5EF4-FFF2-40B4-BE49-F238E27FC236}">
                <a16:creationId xmlns:a16="http://schemas.microsoft.com/office/drawing/2014/main" id="{F2354CEA-CE61-49D0-B9B3-871B508E455C}"/>
              </a:ext>
            </a:extLst>
          </p:cNvPr>
          <p:cNvSpPr/>
          <p:nvPr/>
        </p:nvSpPr>
        <p:spPr>
          <a:xfrm>
            <a:off x="1986455" y="723381"/>
            <a:ext cx="8300545"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NORTHEASTERN ECUADORIAN OIL FIELDS</a:t>
            </a:r>
          </a:p>
        </p:txBody>
      </p:sp>
    </p:spTree>
    <p:extLst>
      <p:ext uri="{BB962C8B-B14F-4D97-AF65-F5344CB8AC3E}">
        <p14:creationId xmlns:p14="http://schemas.microsoft.com/office/powerpoint/2010/main" val="1968552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07FBD5A-E514-404D-856E-A889BF03C3FC}"/>
              </a:ext>
            </a:extLst>
          </p:cNvPr>
          <p:cNvPicPr>
            <a:picLocks noChangeAspect="1"/>
          </p:cNvPicPr>
          <p:nvPr/>
        </p:nvPicPr>
        <p:blipFill>
          <a:blip r:embed="rId3"/>
          <a:stretch>
            <a:fillRect/>
          </a:stretch>
        </p:blipFill>
        <p:spPr>
          <a:xfrm>
            <a:off x="1143000" y="1129865"/>
            <a:ext cx="9619370" cy="5155200"/>
          </a:xfrm>
          <a:prstGeom prst="rect">
            <a:avLst/>
          </a:prstGeom>
        </p:spPr>
      </p:pic>
      <p:sp>
        <p:nvSpPr>
          <p:cNvPr id="3" name="CuadroTexto 2">
            <a:extLst>
              <a:ext uri="{FF2B5EF4-FFF2-40B4-BE49-F238E27FC236}">
                <a16:creationId xmlns:a16="http://schemas.microsoft.com/office/drawing/2014/main" id="{D256E6E7-91AE-B170-B417-8D8EF3BF8170}"/>
              </a:ext>
            </a:extLst>
          </p:cNvPr>
          <p:cNvSpPr txBox="1"/>
          <p:nvPr/>
        </p:nvSpPr>
        <p:spPr>
          <a:xfrm>
            <a:off x="2209800" y="668200"/>
            <a:ext cx="6781800" cy="461665"/>
          </a:xfrm>
          <a:prstGeom prst="rect">
            <a:avLst/>
          </a:prstGeom>
          <a:noFill/>
        </p:spPr>
        <p:txBody>
          <a:bodyPr wrap="square">
            <a:spAutoFit/>
          </a:bodyPr>
          <a:lstStyle/>
          <a:p>
            <a:r>
              <a:rPr lang="es-EC"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NORTHEASTERN ECUADORIAN OIL FIELDS</a:t>
            </a:r>
          </a:p>
        </p:txBody>
      </p:sp>
    </p:spTree>
    <p:extLst>
      <p:ext uri="{BB962C8B-B14F-4D97-AF65-F5344CB8AC3E}">
        <p14:creationId xmlns:p14="http://schemas.microsoft.com/office/powerpoint/2010/main" val="4105392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DBAF64B-EE49-4D86-8BBF-E9FD0CD9DA04}"/>
              </a:ext>
            </a:extLst>
          </p:cNvPr>
          <p:cNvPicPr>
            <a:picLocks noChangeAspect="1"/>
          </p:cNvPicPr>
          <p:nvPr/>
        </p:nvPicPr>
        <p:blipFill>
          <a:blip r:embed="rId3"/>
          <a:stretch>
            <a:fillRect/>
          </a:stretch>
        </p:blipFill>
        <p:spPr>
          <a:xfrm>
            <a:off x="1143000" y="1129865"/>
            <a:ext cx="9619370" cy="5155200"/>
          </a:xfrm>
          <a:prstGeom prst="rect">
            <a:avLst/>
          </a:prstGeom>
        </p:spPr>
      </p:pic>
      <p:sp>
        <p:nvSpPr>
          <p:cNvPr id="11" name="3 Rectángulo">
            <a:extLst>
              <a:ext uri="{FF2B5EF4-FFF2-40B4-BE49-F238E27FC236}">
                <a16:creationId xmlns:a16="http://schemas.microsoft.com/office/drawing/2014/main" id="{F2354CEA-CE61-49D0-B9B3-871B508E455C}"/>
              </a:ext>
            </a:extLst>
          </p:cNvPr>
          <p:cNvSpPr/>
          <p:nvPr/>
        </p:nvSpPr>
        <p:spPr>
          <a:xfrm>
            <a:off x="2367455" y="723381"/>
            <a:ext cx="8300545" cy="461665"/>
          </a:xfrm>
          <a:prstGeom prst="rect">
            <a:avLst/>
          </a:prstGeom>
          <a:noFill/>
          <a:ln>
            <a:noFill/>
          </a:ln>
        </p:spPr>
        <p:txBody>
          <a:bodyPr wrap="square">
            <a:spAutoFit/>
          </a:bodyPr>
          <a:lstStyle/>
          <a:p>
            <a:pPr marL="0" marR="0" lvl="0" indent="0" algn="l" defTabSz="4572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NORTHEASTERN ECUADORIAN OIL FIELDS</a:t>
            </a:r>
          </a:p>
        </p:txBody>
      </p:sp>
    </p:spTree>
    <p:extLst>
      <p:ext uri="{BB962C8B-B14F-4D97-AF65-F5344CB8AC3E}">
        <p14:creationId xmlns:p14="http://schemas.microsoft.com/office/powerpoint/2010/main" val="3279852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BA0D8A6B-96B5-4A6E-BCE3-20F4D3795DDB}"/>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676"/>
            <a:ext cx="11430000" cy="6348647"/>
          </a:xfrm>
          <a:prstGeom prst="rect">
            <a:avLst/>
          </a:prstGeom>
          <a:solidFill>
            <a:schemeClr val="tx1">
              <a:lumMod val="95000"/>
              <a:lumOff val="5000"/>
            </a:schemeClr>
          </a:solidFill>
        </p:spPr>
      </p:pic>
      <p:pic>
        <p:nvPicPr>
          <p:cNvPr id="9" name="Imagen 8">
            <a:extLst>
              <a:ext uri="{FF2B5EF4-FFF2-40B4-BE49-F238E27FC236}">
                <a16:creationId xmlns:a16="http://schemas.microsoft.com/office/drawing/2014/main" id="{25818FF8-BB85-492C-A5D0-0ABAE941BDA4}"/>
              </a:ext>
            </a:extLst>
          </p:cNvPr>
          <p:cNvPicPr>
            <a:picLocks noChangeAspect="1"/>
          </p:cNvPicPr>
          <p:nvPr/>
        </p:nvPicPr>
        <p:blipFill>
          <a:blip r:embed="rId3"/>
          <a:stretch>
            <a:fillRect/>
          </a:stretch>
        </p:blipFill>
        <p:spPr>
          <a:xfrm>
            <a:off x="76200" y="47114"/>
            <a:ext cx="11201400" cy="6306389"/>
          </a:xfrm>
          <a:prstGeom prst="rect">
            <a:avLst/>
          </a:prstGeom>
        </p:spPr>
      </p:pic>
      <p:pic>
        <p:nvPicPr>
          <p:cNvPr id="13" name="Imagen 12">
            <a:extLst>
              <a:ext uri="{FF2B5EF4-FFF2-40B4-BE49-F238E27FC236}">
                <a16:creationId xmlns:a16="http://schemas.microsoft.com/office/drawing/2014/main" id="{F723AAC7-3F4A-43E3-BE68-ABF2861C602F}"/>
              </a:ext>
            </a:extLst>
          </p:cNvPr>
          <p:cNvPicPr>
            <a:picLocks noChangeAspect="1"/>
          </p:cNvPicPr>
          <p:nvPr/>
        </p:nvPicPr>
        <p:blipFill>
          <a:blip r:embed="rId4"/>
          <a:stretch>
            <a:fillRect/>
          </a:stretch>
        </p:blipFill>
        <p:spPr>
          <a:xfrm>
            <a:off x="6882752" y="19269"/>
            <a:ext cx="4661548" cy="3338730"/>
          </a:xfrm>
          <a:prstGeom prst="rect">
            <a:avLst/>
          </a:prstGeom>
        </p:spPr>
      </p:pic>
      <p:pic>
        <p:nvPicPr>
          <p:cNvPr id="8" name="Imagen 7">
            <a:extLst>
              <a:ext uri="{FF2B5EF4-FFF2-40B4-BE49-F238E27FC236}">
                <a16:creationId xmlns:a16="http://schemas.microsoft.com/office/drawing/2014/main" id="{2D85651C-8D36-41BC-8E88-9188EB4F52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35690" y="1844935"/>
            <a:ext cx="4472041" cy="2123595"/>
          </a:xfrm>
          <a:prstGeom prst="rect">
            <a:avLst/>
          </a:prstGeom>
        </p:spPr>
      </p:pic>
    </p:spTree>
    <p:extLst>
      <p:ext uri="{BB962C8B-B14F-4D97-AF65-F5344CB8AC3E}">
        <p14:creationId xmlns:p14="http://schemas.microsoft.com/office/powerpoint/2010/main" val="4243391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22980" y="2341586"/>
            <a:ext cx="4698059" cy="939843"/>
          </a:xfrm>
          <a:prstGeom prst="rect">
            <a:avLst/>
          </a:prstGeom>
        </p:spPr>
        <p:txBody>
          <a:bodyPr vert="horz" wrap="square" lIns="0" tIns="12544" rIns="0" bIns="0" rtlCol="0">
            <a:spAutoFit/>
          </a:bodyPr>
          <a:lstStyle/>
          <a:p>
            <a:pPr marL="12543">
              <a:spcBef>
                <a:spcPts val="99"/>
              </a:spcBef>
            </a:pPr>
            <a:r>
              <a:rPr sz="6025" spc="178" dirty="0">
                <a:solidFill>
                  <a:srgbClr val="2A3E70"/>
                </a:solidFill>
                <a:latin typeface="Lucida Sans Unicode"/>
                <a:cs typeface="Lucida Sans Unicode"/>
              </a:rPr>
              <a:t>¡Thank</a:t>
            </a:r>
            <a:r>
              <a:rPr sz="6025" spc="-449" dirty="0">
                <a:solidFill>
                  <a:srgbClr val="2A3E70"/>
                </a:solidFill>
                <a:latin typeface="Lucida Sans Unicode"/>
                <a:cs typeface="Lucida Sans Unicode"/>
              </a:rPr>
              <a:t> </a:t>
            </a:r>
            <a:r>
              <a:rPr sz="6025" spc="256" dirty="0">
                <a:solidFill>
                  <a:srgbClr val="2A3E70"/>
                </a:solidFill>
                <a:latin typeface="Lucida Sans Unicode"/>
                <a:cs typeface="Lucida Sans Unicode"/>
              </a:rPr>
              <a:t>You!</a:t>
            </a:r>
            <a:endParaRPr sz="6025">
              <a:latin typeface="Lucida Sans Unicode"/>
              <a:cs typeface="Lucida Sans Unicode"/>
            </a:endParaRPr>
          </a:p>
        </p:txBody>
      </p:sp>
      <p:grpSp>
        <p:nvGrpSpPr>
          <p:cNvPr id="3" name="object 3"/>
          <p:cNvGrpSpPr/>
          <p:nvPr/>
        </p:nvGrpSpPr>
        <p:grpSpPr>
          <a:xfrm>
            <a:off x="0" y="-25400"/>
            <a:ext cx="4551931" cy="6250908"/>
            <a:chOff x="0" y="0"/>
            <a:chExt cx="4608830" cy="6329045"/>
          </a:xfrm>
        </p:grpSpPr>
        <p:sp>
          <p:nvSpPr>
            <p:cNvPr id="4" name="object 4"/>
            <p:cNvSpPr/>
            <p:nvPr/>
          </p:nvSpPr>
          <p:spPr>
            <a:xfrm>
              <a:off x="0" y="301940"/>
              <a:ext cx="4608830" cy="5812155"/>
            </a:xfrm>
            <a:custGeom>
              <a:avLst/>
              <a:gdLst/>
              <a:ahLst/>
              <a:cxnLst/>
              <a:rect l="l" t="t" r="r" b="b"/>
              <a:pathLst>
                <a:path w="4608830" h="5812155">
                  <a:moveTo>
                    <a:pt x="4142969" y="1774456"/>
                  </a:moveTo>
                  <a:lnTo>
                    <a:pt x="2595470" y="1774456"/>
                  </a:lnTo>
                  <a:lnTo>
                    <a:pt x="1059190" y="4809591"/>
                  </a:lnTo>
                  <a:lnTo>
                    <a:pt x="1039272" y="4852479"/>
                  </a:lnTo>
                  <a:lnTo>
                    <a:pt x="1022521" y="4896013"/>
                  </a:lnTo>
                  <a:lnTo>
                    <a:pt x="1008891" y="4940054"/>
                  </a:lnTo>
                  <a:lnTo>
                    <a:pt x="998337" y="4984465"/>
                  </a:lnTo>
                  <a:lnTo>
                    <a:pt x="990813" y="5029106"/>
                  </a:lnTo>
                  <a:lnTo>
                    <a:pt x="986275" y="5073840"/>
                  </a:lnTo>
                  <a:lnTo>
                    <a:pt x="984676" y="5118528"/>
                  </a:lnTo>
                  <a:lnTo>
                    <a:pt x="985972" y="5163033"/>
                  </a:lnTo>
                  <a:lnTo>
                    <a:pt x="990118" y="5207217"/>
                  </a:lnTo>
                  <a:lnTo>
                    <a:pt x="997067" y="5250940"/>
                  </a:lnTo>
                  <a:lnTo>
                    <a:pt x="1006775" y="5294065"/>
                  </a:lnTo>
                  <a:lnTo>
                    <a:pt x="1019197" y="5336453"/>
                  </a:lnTo>
                  <a:lnTo>
                    <a:pt x="1034287" y="5377967"/>
                  </a:lnTo>
                  <a:lnTo>
                    <a:pt x="1052001" y="5418468"/>
                  </a:lnTo>
                  <a:lnTo>
                    <a:pt x="1072292" y="5457819"/>
                  </a:lnTo>
                  <a:lnTo>
                    <a:pt x="1095115" y="5495880"/>
                  </a:lnTo>
                  <a:lnTo>
                    <a:pt x="1120426" y="5532514"/>
                  </a:lnTo>
                  <a:lnTo>
                    <a:pt x="1148179" y="5567582"/>
                  </a:lnTo>
                  <a:lnTo>
                    <a:pt x="1178329" y="5600946"/>
                  </a:lnTo>
                  <a:lnTo>
                    <a:pt x="1210830" y="5632469"/>
                  </a:lnTo>
                  <a:lnTo>
                    <a:pt x="1245637" y="5662011"/>
                  </a:lnTo>
                  <a:lnTo>
                    <a:pt x="1282705" y="5689436"/>
                  </a:lnTo>
                  <a:lnTo>
                    <a:pt x="1321989" y="5714603"/>
                  </a:lnTo>
                  <a:lnTo>
                    <a:pt x="1363443" y="5737376"/>
                  </a:lnTo>
                  <a:lnTo>
                    <a:pt x="1406373" y="5757315"/>
                  </a:lnTo>
                  <a:lnTo>
                    <a:pt x="1449940" y="5774085"/>
                  </a:lnTo>
                  <a:lnTo>
                    <a:pt x="1494009" y="5787733"/>
                  </a:lnTo>
                  <a:lnTo>
                    <a:pt x="1538440" y="5798303"/>
                  </a:lnTo>
                  <a:lnTo>
                    <a:pt x="1583097" y="5805840"/>
                  </a:lnTo>
                  <a:lnTo>
                    <a:pt x="1627841" y="5810391"/>
                  </a:lnTo>
                  <a:lnTo>
                    <a:pt x="1672535" y="5812000"/>
                  </a:lnTo>
                  <a:lnTo>
                    <a:pt x="1717041" y="5810712"/>
                  </a:lnTo>
                  <a:lnTo>
                    <a:pt x="1761220" y="5806573"/>
                  </a:lnTo>
                  <a:lnTo>
                    <a:pt x="1804937" y="5799628"/>
                  </a:lnTo>
                  <a:lnTo>
                    <a:pt x="1848051" y="5789922"/>
                  </a:lnTo>
                  <a:lnTo>
                    <a:pt x="1890427" y="5777500"/>
                  </a:lnTo>
                  <a:lnTo>
                    <a:pt x="1931925" y="5762409"/>
                  </a:lnTo>
                  <a:lnTo>
                    <a:pt x="1972409" y="5744692"/>
                  </a:lnTo>
                  <a:lnTo>
                    <a:pt x="2011740" y="5724396"/>
                  </a:lnTo>
                  <a:lnTo>
                    <a:pt x="2049782" y="5701565"/>
                  </a:lnTo>
                  <a:lnTo>
                    <a:pt x="2086395" y="5676245"/>
                  </a:lnTo>
                  <a:lnTo>
                    <a:pt x="2121442" y="5648481"/>
                  </a:lnTo>
                  <a:lnTo>
                    <a:pt x="2154785" y="5618319"/>
                  </a:lnTo>
                  <a:lnTo>
                    <a:pt x="2186288" y="5585803"/>
                  </a:lnTo>
                  <a:lnTo>
                    <a:pt x="2215811" y="5550979"/>
                  </a:lnTo>
                  <a:lnTo>
                    <a:pt x="2243217" y="5513892"/>
                  </a:lnTo>
                  <a:lnTo>
                    <a:pt x="2268369" y="5474587"/>
                  </a:lnTo>
                  <a:lnTo>
                    <a:pt x="2291128" y="5433110"/>
                  </a:lnTo>
                  <a:lnTo>
                    <a:pt x="4142969" y="1774456"/>
                  </a:lnTo>
                  <a:close/>
                </a:path>
                <a:path w="4608830" h="5812155">
                  <a:moveTo>
                    <a:pt x="3923440" y="0"/>
                  </a:moveTo>
                  <a:lnTo>
                    <a:pt x="3875848" y="1245"/>
                  </a:lnTo>
                  <a:lnTo>
                    <a:pt x="3828165" y="5804"/>
                  </a:lnTo>
                  <a:lnTo>
                    <a:pt x="3780550" y="13725"/>
                  </a:lnTo>
                  <a:lnTo>
                    <a:pt x="3733162" y="25056"/>
                  </a:lnTo>
                  <a:lnTo>
                    <a:pt x="0" y="1046491"/>
                  </a:lnTo>
                  <a:lnTo>
                    <a:pt x="0" y="2478409"/>
                  </a:lnTo>
                  <a:lnTo>
                    <a:pt x="2595470" y="1774456"/>
                  </a:lnTo>
                  <a:lnTo>
                    <a:pt x="4142969" y="1774456"/>
                  </a:lnTo>
                  <a:lnTo>
                    <a:pt x="4533884" y="1002131"/>
                  </a:lnTo>
                  <a:lnTo>
                    <a:pt x="4554089" y="958572"/>
                  </a:lnTo>
                  <a:lnTo>
                    <a:pt x="4571077" y="914139"/>
                  </a:lnTo>
                  <a:lnTo>
                    <a:pt x="4584865" y="868992"/>
                  </a:lnTo>
                  <a:lnTo>
                    <a:pt x="4595471" y="823294"/>
                  </a:lnTo>
                  <a:lnTo>
                    <a:pt x="4602913" y="777206"/>
                  </a:lnTo>
                  <a:lnTo>
                    <a:pt x="4607210" y="730890"/>
                  </a:lnTo>
                  <a:lnTo>
                    <a:pt x="4608380" y="684509"/>
                  </a:lnTo>
                  <a:lnTo>
                    <a:pt x="4606439" y="638224"/>
                  </a:lnTo>
                  <a:lnTo>
                    <a:pt x="4601408" y="592197"/>
                  </a:lnTo>
                  <a:lnTo>
                    <a:pt x="4593302" y="546590"/>
                  </a:lnTo>
                  <a:lnTo>
                    <a:pt x="4582141" y="501565"/>
                  </a:lnTo>
                  <a:lnTo>
                    <a:pt x="4567943" y="457284"/>
                  </a:lnTo>
                  <a:lnTo>
                    <a:pt x="4550725" y="413908"/>
                  </a:lnTo>
                  <a:lnTo>
                    <a:pt x="4530506" y="371601"/>
                  </a:lnTo>
                  <a:lnTo>
                    <a:pt x="4507303" y="330523"/>
                  </a:lnTo>
                  <a:lnTo>
                    <a:pt x="4481135" y="290836"/>
                  </a:lnTo>
                  <a:lnTo>
                    <a:pt x="4452020" y="252704"/>
                  </a:lnTo>
                  <a:lnTo>
                    <a:pt x="4417530" y="213749"/>
                  </a:lnTo>
                  <a:lnTo>
                    <a:pt x="4380604" y="177842"/>
                  </a:lnTo>
                  <a:lnTo>
                    <a:pt x="4341435" y="145045"/>
                  </a:lnTo>
                  <a:lnTo>
                    <a:pt x="4300219" y="115420"/>
                  </a:lnTo>
                  <a:lnTo>
                    <a:pt x="4257151" y="89029"/>
                  </a:lnTo>
                  <a:lnTo>
                    <a:pt x="4212426" y="65931"/>
                  </a:lnTo>
                  <a:lnTo>
                    <a:pt x="4166240" y="46190"/>
                  </a:lnTo>
                  <a:lnTo>
                    <a:pt x="4118787" y="29867"/>
                  </a:lnTo>
                  <a:lnTo>
                    <a:pt x="4070262" y="17023"/>
                  </a:lnTo>
                  <a:lnTo>
                    <a:pt x="4020861" y="7719"/>
                  </a:lnTo>
                  <a:lnTo>
                    <a:pt x="3970779" y="2018"/>
                  </a:lnTo>
                  <a:lnTo>
                    <a:pt x="3923440" y="0"/>
                  </a:lnTo>
                  <a:close/>
                </a:path>
              </a:pathLst>
            </a:custGeom>
            <a:solidFill>
              <a:srgbClr val="1B94C2"/>
            </a:solidFill>
          </p:spPr>
          <p:txBody>
            <a:bodyPr wrap="square" lIns="0" tIns="0" rIns="0" bIns="0" rtlCol="0"/>
            <a:lstStyle/>
            <a:p>
              <a:pPr defTabSz="903114"/>
              <a:endParaRPr sz="1778">
                <a:solidFill>
                  <a:prstClr val="black"/>
                </a:solidFill>
                <a:latin typeface="Calibri"/>
              </a:endParaRPr>
            </a:p>
          </p:txBody>
        </p:sp>
        <p:sp>
          <p:nvSpPr>
            <p:cNvPr id="5" name="object 5"/>
            <p:cNvSpPr/>
            <p:nvPr/>
          </p:nvSpPr>
          <p:spPr>
            <a:xfrm>
              <a:off x="0" y="0"/>
              <a:ext cx="3652520" cy="6329045"/>
            </a:xfrm>
            <a:custGeom>
              <a:avLst/>
              <a:gdLst/>
              <a:ahLst/>
              <a:cxnLst/>
              <a:rect l="l" t="t" r="r" b="b"/>
              <a:pathLst>
                <a:path w="3652520" h="6329045">
                  <a:moveTo>
                    <a:pt x="3652445" y="0"/>
                  </a:moveTo>
                  <a:lnTo>
                    <a:pt x="0" y="0"/>
                  </a:lnTo>
                  <a:lnTo>
                    <a:pt x="0" y="6328849"/>
                  </a:lnTo>
                  <a:lnTo>
                    <a:pt x="448933" y="6328849"/>
                  </a:lnTo>
                  <a:lnTo>
                    <a:pt x="3652445" y="0"/>
                  </a:lnTo>
                  <a:close/>
                </a:path>
              </a:pathLst>
            </a:custGeom>
            <a:solidFill>
              <a:srgbClr val="95A29D">
                <a:alpha val="39999"/>
              </a:srgbClr>
            </a:solidFill>
          </p:spPr>
          <p:txBody>
            <a:bodyPr wrap="square" lIns="0" tIns="0" rIns="0" bIns="0" rtlCol="0"/>
            <a:lstStyle/>
            <a:p>
              <a:pPr defTabSz="903114"/>
              <a:endParaRPr sz="1778">
                <a:solidFill>
                  <a:prstClr val="black"/>
                </a:solidFill>
                <a:latin typeface="Calibri"/>
              </a:endParaRPr>
            </a:p>
          </p:txBody>
        </p:sp>
      </p:grpSp>
      <p:grpSp>
        <p:nvGrpSpPr>
          <p:cNvPr id="6" name="object 6"/>
          <p:cNvGrpSpPr/>
          <p:nvPr/>
        </p:nvGrpSpPr>
        <p:grpSpPr>
          <a:xfrm>
            <a:off x="9421149" y="1749580"/>
            <a:ext cx="1141432" cy="1225471"/>
            <a:chOff x="9467475" y="1731762"/>
            <a:chExt cx="1155700" cy="1240790"/>
          </a:xfrm>
        </p:grpSpPr>
        <p:sp>
          <p:nvSpPr>
            <p:cNvPr id="7" name="object 7"/>
            <p:cNvSpPr/>
            <p:nvPr/>
          </p:nvSpPr>
          <p:spPr>
            <a:xfrm>
              <a:off x="9959793" y="2413135"/>
              <a:ext cx="636270" cy="559435"/>
            </a:xfrm>
            <a:custGeom>
              <a:avLst/>
              <a:gdLst/>
              <a:ahLst/>
              <a:cxnLst/>
              <a:rect l="l" t="t" r="r" b="b"/>
              <a:pathLst>
                <a:path w="636270" h="559435">
                  <a:moveTo>
                    <a:pt x="570061" y="0"/>
                  </a:moveTo>
                  <a:lnTo>
                    <a:pt x="49644" y="163636"/>
                  </a:lnTo>
                  <a:lnTo>
                    <a:pt x="15911" y="186901"/>
                  </a:lnTo>
                  <a:lnTo>
                    <a:pt x="342" y="224825"/>
                  </a:lnTo>
                  <a:lnTo>
                    <a:pt x="0" y="232089"/>
                  </a:lnTo>
                  <a:lnTo>
                    <a:pt x="2501" y="250887"/>
                  </a:lnTo>
                  <a:lnTo>
                    <a:pt x="36436" y="294637"/>
                  </a:lnTo>
                  <a:lnTo>
                    <a:pt x="486498" y="550110"/>
                  </a:lnTo>
                  <a:lnTo>
                    <a:pt x="513645" y="559021"/>
                  </a:lnTo>
                  <a:lnTo>
                    <a:pt x="541147" y="556901"/>
                  </a:lnTo>
                  <a:lnTo>
                    <a:pt x="565848" y="544624"/>
                  </a:lnTo>
                  <a:lnTo>
                    <a:pt x="584593" y="523059"/>
                  </a:lnTo>
                  <a:lnTo>
                    <a:pt x="593513" y="495882"/>
                  </a:lnTo>
                  <a:lnTo>
                    <a:pt x="591397" y="468379"/>
                  </a:lnTo>
                  <a:lnTo>
                    <a:pt x="579114" y="443696"/>
                  </a:lnTo>
                  <a:lnTo>
                    <a:pt x="557530" y="424977"/>
                  </a:lnTo>
                  <a:lnTo>
                    <a:pt x="249237" y="249958"/>
                  </a:lnTo>
                  <a:lnTo>
                    <a:pt x="586257" y="140141"/>
                  </a:lnTo>
                  <a:lnTo>
                    <a:pt x="611134" y="126069"/>
                  </a:lnTo>
                  <a:lnTo>
                    <a:pt x="628095" y="104323"/>
                  </a:lnTo>
                  <a:lnTo>
                    <a:pt x="635672" y="77807"/>
                  </a:lnTo>
                  <a:lnTo>
                    <a:pt x="632396" y="49425"/>
                  </a:lnTo>
                  <a:lnTo>
                    <a:pt x="618336" y="24543"/>
                  </a:lnTo>
                  <a:lnTo>
                    <a:pt x="596584" y="7574"/>
                  </a:lnTo>
                  <a:lnTo>
                    <a:pt x="570061" y="0"/>
                  </a:lnTo>
                  <a:close/>
                </a:path>
              </a:pathLst>
            </a:custGeom>
            <a:solidFill>
              <a:srgbClr val="CA3F3E"/>
            </a:solidFill>
          </p:spPr>
          <p:txBody>
            <a:bodyPr wrap="square" lIns="0" tIns="0" rIns="0" bIns="0" rtlCol="0"/>
            <a:lstStyle/>
            <a:p>
              <a:pPr defTabSz="903114"/>
              <a:endParaRPr sz="1778">
                <a:solidFill>
                  <a:prstClr val="black"/>
                </a:solidFill>
                <a:latin typeface="Calibri"/>
              </a:endParaRPr>
            </a:p>
          </p:txBody>
        </p:sp>
        <p:sp>
          <p:nvSpPr>
            <p:cNvPr id="8" name="object 8"/>
            <p:cNvSpPr/>
            <p:nvPr/>
          </p:nvSpPr>
          <p:spPr>
            <a:xfrm>
              <a:off x="9467475" y="1731762"/>
              <a:ext cx="541020" cy="597535"/>
            </a:xfrm>
            <a:custGeom>
              <a:avLst/>
              <a:gdLst/>
              <a:ahLst/>
              <a:cxnLst/>
              <a:rect l="l" t="t" r="r" b="b"/>
              <a:pathLst>
                <a:path w="541020" h="597535">
                  <a:moveTo>
                    <a:pt x="471390" y="0"/>
                  </a:moveTo>
                  <a:lnTo>
                    <a:pt x="445336" y="5063"/>
                  </a:lnTo>
                  <a:lnTo>
                    <a:pt x="423086" y="19536"/>
                  </a:lnTo>
                  <a:lnTo>
                    <a:pt x="407559" y="42232"/>
                  </a:lnTo>
                  <a:lnTo>
                    <a:pt x="274399" y="356252"/>
                  </a:lnTo>
                  <a:lnTo>
                    <a:pt x="132134" y="46232"/>
                  </a:lnTo>
                  <a:lnTo>
                    <a:pt x="93292" y="10175"/>
                  </a:lnTo>
                  <a:lnTo>
                    <a:pt x="40363" y="12171"/>
                  </a:lnTo>
                  <a:lnTo>
                    <a:pt x="4310" y="51004"/>
                  </a:lnTo>
                  <a:lnTo>
                    <a:pt x="0" y="77193"/>
                  </a:lnTo>
                  <a:lnTo>
                    <a:pt x="6289" y="103954"/>
                  </a:lnTo>
                  <a:lnTo>
                    <a:pt x="213960" y="556569"/>
                  </a:lnTo>
                  <a:lnTo>
                    <a:pt x="239855" y="586223"/>
                  </a:lnTo>
                  <a:lnTo>
                    <a:pt x="277866" y="596955"/>
                  </a:lnTo>
                  <a:lnTo>
                    <a:pt x="297742" y="593727"/>
                  </a:lnTo>
                  <a:lnTo>
                    <a:pt x="330149" y="571932"/>
                  </a:lnTo>
                  <a:lnTo>
                    <a:pt x="535041" y="96283"/>
                  </a:lnTo>
                  <a:lnTo>
                    <a:pt x="540574" y="69376"/>
                  </a:lnTo>
                  <a:lnTo>
                    <a:pt x="535543" y="43343"/>
                  </a:lnTo>
                  <a:lnTo>
                    <a:pt x="521082" y="21091"/>
                  </a:lnTo>
                  <a:lnTo>
                    <a:pt x="498325" y="5529"/>
                  </a:lnTo>
                  <a:lnTo>
                    <a:pt x="471390" y="0"/>
                  </a:lnTo>
                  <a:close/>
                </a:path>
              </a:pathLst>
            </a:custGeom>
            <a:solidFill>
              <a:srgbClr val="D3A321"/>
            </a:solidFill>
          </p:spPr>
          <p:txBody>
            <a:bodyPr wrap="square" lIns="0" tIns="0" rIns="0" bIns="0" rtlCol="0"/>
            <a:lstStyle/>
            <a:p>
              <a:pPr defTabSz="903114"/>
              <a:endParaRPr sz="1778">
                <a:solidFill>
                  <a:prstClr val="black"/>
                </a:solidFill>
                <a:latin typeface="Calibri"/>
              </a:endParaRPr>
            </a:p>
          </p:txBody>
        </p:sp>
        <p:sp>
          <p:nvSpPr>
            <p:cNvPr id="9" name="object 9"/>
            <p:cNvSpPr/>
            <p:nvPr/>
          </p:nvSpPr>
          <p:spPr>
            <a:xfrm>
              <a:off x="9933113" y="1731767"/>
              <a:ext cx="689610" cy="681355"/>
            </a:xfrm>
            <a:custGeom>
              <a:avLst/>
              <a:gdLst/>
              <a:ahLst/>
              <a:cxnLst/>
              <a:rect l="l" t="t" r="r" b="b"/>
              <a:pathLst>
                <a:path w="689609" h="681355">
                  <a:moveTo>
                    <a:pt x="293963" y="0"/>
                  </a:moveTo>
                  <a:lnTo>
                    <a:pt x="239240" y="22731"/>
                  </a:lnTo>
                  <a:lnTo>
                    <a:pt x="5577" y="572294"/>
                  </a:lnTo>
                  <a:lnTo>
                    <a:pt x="0" y="594501"/>
                  </a:lnTo>
                  <a:lnTo>
                    <a:pt x="962" y="616923"/>
                  </a:lnTo>
                  <a:lnTo>
                    <a:pt x="21465" y="656800"/>
                  </a:lnTo>
                  <a:lnTo>
                    <a:pt x="62706" y="679533"/>
                  </a:lnTo>
                  <a:lnTo>
                    <a:pt x="78386" y="681107"/>
                  </a:lnTo>
                  <a:lnTo>
                    <a:pt x="85133" y="680818"/>
                  </a:lnTo>
                  <a:lnTo>
                    <a:pt x="637745" y="483318"/>
                  </a:lnTo>
                  <a:lnTo>
                    <a:pt x="682236" y="442638"/>
                  </a:lnTo>
                  <a:lnTo>
                    <a:pt x="689573" y="413357"/>
                  </a:lnTo>
                  <a:lnTo>
                    <a:pt x="684951" y="382442"/>
                  </a:lnTo>
                  <a:lnTo>
                    <a:pt x="644300" y="337953"/>
                  </a:lnTo>
                  <a:lnTo>
                    <a:pt x="584075" y="335223"/>
                  </a:lnTo>
                  <a:lnTo>
                    <a:pt x="219267" y="467493"/>
                  </a:lnTo>
                  <a:lnTo>
                    <a:pt x="367387" y="108833"/>
                  </a:lnTo>
                  <a:lnTo>
                    <a:pt x="373376" y="78140"/>
                  </a:lnTo>
                  <a:lnTo>
                    <a:pt x="367340" y="48562"/>
                  </a:lnTo>
                  <a:lnTo>
                    <a:pt x="350649" y="23408"/>
                  </a:lnTo>
                  <a:lnTo>
                    <a:pt x="324677" y="5988"/>
                  </a:lnTo>
                  <a:lnTo>
                    <a:pt x="293963" y="0"/>
                  </a:lnTo>
                  <a:close/>
                </a:path>
              </a:pathLst>
            </a:custGeom>
            <a:solidFill>
              <a:srgbClr val="2A3E70"/>
            </a:solidFill>
          </p:spPr>
          <p:txBody>
            <a:bodyPr wrap="square" lIns="0" tIns="0" rIns="0" bIns="0" rtlCol="0"/>
            <a:lstStyle/>
            <a:p>
              <a:pPr defTabSz="903114"/>
              <a:endParaRPr sz="1778">
                <a:solidFill>
                  <a:prstClr val="black"/>
                </a:solidFill>
                <a:latin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1235</TotalTime>
  <Words>805</Words>
  <Application>Microsoft Office PowerPoint</Application>
  <PresentationFormat>Personalizado</PresentationFormat>
  <Paragraphs>129</Paragraphs>
  <Slides>30</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30</vt:i4>
      </vt:variant>
    </vt:vector>
  </HeadingPairs>
  <TitlesOfParts>
    <vt:vector size="39" baseType="lpstr">
      <vt:lpstr>Arial</vt:lpstr>
      <vt:lpstr>Calibri</vt:lpstr>
      <vt:lpstr>Gotham-Medium</vt:lpstr>
      <vt:lpstr>Lucida Sans Unicode</vt:lpstr>
      <vt:lpstr>Open Sans</vt:lpstr>
      <vt:lpstr>Verdana</vt:lpstr>
      <vt:lpstr>Wingdings</vt:lpstr>
      <vt:lpstr>Office Theme</vt:lpstr>
      <vt:lpstr>1_Office Theme</vt:lpstr>
      <vt:lpstr>Presentación de PowerPoint</vt:lpstr>
      <vt:lpstr>XIII RONDA LICITATORIA: INTRACAMPOS II</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Comparecencia Asamble_El Aromo</dc:title>
  <dc:creator>Juan Minchala</dc:creator>
  <cp:lastModifiedBy>Albán Mocayo David Andrés</cp:lastModifiedBy>
  <cp:revision>73</cp:revision>
  <dcterms:created xsi:type="dcterms:W3CDTF">2022-07-18T21:31:16Z</dcterms:created>
  <dcterms:modified xsi:type="dcterms:W3CDTF">2022-10-19T20:20:43Z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2022-07-18T00:00:00Z</vt:filetime>
  </property>
  <property fmtid="{D5CDD505-2E9C-101B-9397-08002B2CF9AE}" pid="3" name="Creator">
    <vt:lpwstr>Adobe Illustrator 26.3 (Macintosh)</vt:lpwstr>
  </property>
  <property fmtid="{D5CDD505-2E9C-101B-9397-08002B2CF9AE}" pid="4" name="LastSaved">
    <vt:filetime>2022-07-18T00:00:00Z</vt:filetime>
  </property>
  <property fmtid="{D5CDD505-2E9C-101B-9397-08002B2CF9AE}" pid="5" name="Producer">
    <vt:lpwstr>Adobe PDF library 16.07</vt:lpwstr>
  </property>
</Properties>
</file>