
<file path=[Content_Types].xml><?xml version="1.0" encoding="utf-8"?>
<Types xmlns="http://schemas.openxmlformats.org/package/2006/content-types">
  <Default Extension="png" ContentType="image/png"/>
  <Default Extension="m4a" ContentType="audio/mp4"/>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12"/>
  </p:notesMasterIdLst>
  <p:sldIdLst>
    <p:sldId id="284" r:id="rId3"/>
    <p:sldId id="309" r:id="rId4"/>
    <p:sldId id="310" r:id="rId5"/>
    <p:sldId id="311" r:id="rId6"/>
    <p:sldId id="312" r:id="rId7"/>
    <p:sldId id="313" r:id="rId8"/>
    <p:sldId id="314" r:id="rId9"/>
    <p:sldId id="315" r:id="rId10"/>
    <p:sldId id="308" r:id="rId11"/>
  </p:sldIdLst>
  <p:sldSz cx="11430000" cy="6350000"/>
  <p:notesSz cx="11430000" cy="6350000"/>
  <p:defaultTextStyle>
    <a:defPPr>
      <a:defRPr kern="0"/>
    </a:defPPr>
  </p:defaultTextStyle>
  <p:extLst>
    <p:ext uri="{521415D9-36F7-43E2-AB2F-B90AF26B5E84}">
      <p14:sectionLst xmlns:p14="http://schemas.microsoft.com/office/powerpoint/2010/main">
        <p14:section name="Sección predeterminada" id="{7DC5D143-E32E-436B-8A9A-490AEA06B7D8}">
          <p14:sldIdLst>
            <p14:sldId id="284"/>
            <p14:sldId id="309"/>
            <p14:sldId id="310"/>
            <p14:sldId id="311"/>
            <p14:sldId id="312"/>
            <p14:sldId id="313"/>
            <p14:sldId id="314"/>
            <p14:sldId id="315"/>
            <p14:sldId id="308"/>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98"/>
    <p:restoredTop sz="88263"/>
  </p:normalViewPr>
  <p:slideViewPr>
    <p:cSldViewPr>
      <p:cViewPr>
        <p:scale>
          <a:sx n="90" d="100"/>
          <a:sy n="90" d="100"/>
        </p:scale>
        <p:origin x="336" y="-31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953000" cy="319088"/>
          </a:xfrm>
          <a:prstGeom prst="rect">
            <a:avLst/>
          </a:prstGeom>
        </p:spPr>
        <p:txBody>
          <a:bodyPr vert="horz" lIns="91440" tIns="45720" rIns="91440" bIns="45720" rtlCol="0"/>
          <a:lstStyle>
            <a:lvl1pPr algn="l">
              <a:defRPr sz="1200"/>
            </a:lvl1pPr>
          </a:lstStyle>
          <a:p>
            <a:endParaRPr lang="es-EC" dirty="0"/>
          </a:p>
        </p:txBody>
      </p:sp>
      <p:sp>
        <p:nvSpPr>
          <p:cNvPr id="3" name="Marcador de fecha 2"/>
          <p:cNvSpPr>
            <a:spLocks noGrp="1"/>
          </p:cNvSpPr>
          <p:nvPr>
            <p:ph type="dt" idx="1"/>
          </p:nvPr>
        </p:nvSpPr>
        <p:spPr>
          <a:xfrm>
            <a:off x="6473825" y="0"/>
            <a:ext cx="4953000" cy="319088"/>
          </a:xfrm>
          <a:prstGeom prst="rect">
            <a:avLst/>
          </a:prstGeom>
        </p:spPr>
        <p:txBody>
          <a:bodyPr vert="horz" lIns="91440" tIns="45720" rIns="91440" bIns="45720" rtlCol="0"/>
          <a:lstStyle>
            <a:lvl1pPr algn="r">
              <a:defRPr sz="1200"/>
            </a:lvl1pPr>
          </a:lstStyle>
          <a:p>
            <a:fld id="{3744346F-93E4-6346-8F5B-1ADABB68D5EC}" type="datetimeFigureOut">
              <a:rPr lang="es-EC" smtClean="0"/>
              <a:t>19/10/2022</a:t>
            </a:fld>
            <a:endParaRPr lang="es-EC" dirty="0"/>
          </a:p>
        </p:txBody>
      </p:sp>
      <p:sp>
        <p:nvSpPr>
          <p:cNvPr id="4" name="Marcador de imagen de diapositiva 3"/>
          <p:cNvSpPr>
            <a:spLocks noGrp="1" noRot="1" noChangeAspect="1"/>
          </p:cNvSpPr>
          <p:nvPr>
            <p:ph type="sldImg" idx="2"/>
          </p:nvPr>
        </p:nvSpPr>
        <p:spPr>
          <a:xfrm>
            <a:off x="3786188" y="793750"/>
            <a:ext cx="3857625" cy="2143125"/>
          </a:xfrm>
          <a:prstGeom prst="rect">
            <a:avLst/>
          </a:prstGeom>
          <a:noFill/>
          <a:ln w="12700">
            <a:solidFill>
              <a:prstClr val="black"/>
            </a:solidFill>
          </a:ln>
        </p:spPr>
        <p:txBody>
          <a:bodyPr vert="horz" lIns="91440" tIns="45720" rIns="91440" bIns="45720" rtlCol="0" anchor="ctr"/>
          <a:lstStyle/>
          <a:p>
            <a:endParaRPr lang="es-EC" dirty="0"/>
          </a:p>
        </p:txBody>
      </p:sp>
      <p:sp>
        <p:nvSpPr>
          <p:cNvPr id="5" name="Marcador de notas 4"/>
          <p:cNvSpPr>
            <a:spLocks noGrp="1"/>
          </p:cNvSpPr>
          <p:nvPr>
            <p:ph type="body" sz="quarter" idx="3"/>
          </p:nvPr>
        </p:nvSpPr>
        <p:spPr>
          <a:xfrm>
            <a:off x="1143000" y="3055938"/>
            <a:ext cx="9144000" cy="2500312"/>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C"/>
          </a:p>
        </p:txBody>
      </p:sp>
      <p:sp>
        <p:nvSpPr>
          <p:cNvPr id="6" name="Marcador de pie de página 5"/>
          <p:cNvSpPr>
            <a:spLocks noGrp="1"/>
          </p:cNvSpPr>
          <p:nvPr>
            <p:ph type="ftr" sz="quarter" idx="4"/>
          </p:nvPr>
        </p:nvSpPr>
        <p:spPr>
          <a:xfrm>
            <a:off x="0" y="6030913"/>
            <a:ext cx="4953000" cy="319087"/>
          </a:xfrm>
          <a:prstGeom prst="rect">
            <a:avLst/>
          </a:prstGeom>
        </p:spPr>
        <p:txBody>
          <a:bodyPr vert="horz" lIns="91440" tIns="45720" rIns="91440" bIns="45720" rtlCol="0" anchor="b"/>
          <a:lstStyle>
            <a:lvl1pPr algn="l">
              <a:defRPr sz="1200"/>
            </a:lvl1pPr>
          </a:lstStyle>
          <a:p>
            <a:endParaRPr lang="es-EC" dirty="0"/>
          </a:p>
        </p:txBody>
      </p:sp>
      <p:sp>
        <p:nvSpPr>
          <p:cNvPr id="7" name="Marcador de número de diapositiva 6"/>
          <p:cNvSpPr>
            <a:spLocks noGrp="1"/>
          </p:cNvSpPr>
          <p:nvPr>
            <p:ph type="sldNum" sz="quarter" idx="5"/>
          </p:nvPr>
        </p:nvSpPr>
        <p:spPr>
          <a:xfrm>
            <a:off x="6473825" y="6030913"/>
            <a:ext cx="4953000" cy="319087"/>
          </a:xfrm>
          <a:prstGeom prst="rect">
            <a:avLst/>
          </a:prstGeom>
        </p:spPr>
        <p:txBody>
          <a:bodyPr vert="horz" lIns="91440" tIns="45720" rIns="91440" bIns="45720" rtlCol="0" anchor="b"/>
          <a:lstStyle>
            <a:lvl1pPr algn="r">
              <a:defRPr sz="1200"/>
            </a:lvl1pPr>
          </a:lstStyle>
          <a:p>
            <a:fld id="{108BC958-446A-1147-B3E8-774FADB40E57}" type="slidenum">
              <a:rPr lang="es-EC" smtClean="0"/>
              <a:t>‹Nº›</a:t>
            </a:fld>
            <a:endParaRPr lang="es-EC" dirty="0"/>
          </a:p>
        </p:txBody>
      </p:sp>
    </p:spTree>
    <p:extLst>
      <p:ext uri="{BB962C8B-B14F-4D97-AF65-F5344CB8AC3E}">
        <p14:creationId xmlns:p14="http://schemas.microsoft.com/office/powerpoint/2010/main" val="192378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C"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A1A12-4038-4C12-8391-EA0B39D3E3A5}" type="slidenum">
              <a:rPr kumimoji="0" lang="es-EC"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C"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977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GENERAL INFORMATION ON THE BIDDING PROCESS</a:t>
            </a:r>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2</a:t>
            </a:fld>
            <a:endParaRPr lang="es-EC" dirty="0"/>
          </a:p>
        </p:txBody>
      </p:sp>
    </p:spTree>
    <p:extLst>
      <p:ext uri="{BB962C8B-B14F-4D97-AF65-F5344CB8AC3E}">
        <p14:creationId xmlns:p14="http://schemas.microsoft.com/office/powerpoint/2010/main" val="356398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effectLst/>
                <a:latin typeface="Segoe UI Web (West European)"/>
              </a:rPr>
              <a:t>general schedule</a:t>
            </a:r>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3</a:t>
            </a:fld>
            <a:endParaRPr lang="es-EC" dirty="0"/>
          </a:p>
        </p:txBody>
      </p:sp>
    </p:spTree>
    <p:extLst>
      <p:ext uri="{BB962C8B-B14F-4D97-AF65-F5344CB8AC3E}">
        <p14:creationId xmlns:p14="http://schemas.microsoft.com/office/powerpoint/2010/main" val="63168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err="1">
                <a:effectLst/>
                <a:latin typeface="Segoe UI Web (West European)"/>
              </a:rPr>
              <a:t>submission</a:t>
            </a:r>
            <a:r>
              <a:rPr lang="es-EC" dirty="0">
                <a:effectLst/>
                <a:latin typeface="Segoe UI Web (West European)"/>
              </a:rPr>
              <a:t> </a:t>
            </a:r>
            <a:r>
              <a:rPr lang="es-EC" dirty="0" err="1">
                <a:effectLst/>
                <a:latin typeface="Segoe UI Web (West European)"/>
              </a:rPr>
              <a:t>of</a:t>
            </a:r>
            <a:r>
              <a:rPr lang="es-EC" dirty="0">
                <a:effectLst/>
                <a:latin typeface="Segoe UI Web (West European)"/>
              </a:rPr>
              <a:t> </a:t>
            </a:r>
            <a:r>
              <a:rPr lang="es-EC" dirty="0" err="1">
                <a:effectLst/>
                <a:latin typeface="Segoe UI Web (West European)"/>
              </a:rPr>
              <a:t>documentation</a:t>
            </a:r>
            <a:endParaRPr lang="es-EC" dirty="0">
              <a:effectLst/>
              <a:latin typeface="Segoe UI Web (West European)"/>
            </a:endParaRPr>
          </a:p>
        </p:txBody>
      </p:sp>
      <p:sp>
        <p:nvSpPr>
          <p:cNvPr id="4" name="Marcador de número de diapositiva 3"/>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108BC958-446A-1147-B3E8-774FADB40E57}" type="slidenum">
              <a:rPr kumimoji="0" lang="es-EC"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es-EC"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677592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C" dirty="0" err="1">
                <a:effectLst/>
                <a:latin typeface="Segoe UI Web (West European)"/>
              </a:rPr>
              <a:t>Technical</a:t>
            </a:r>
            <a:r>
              <a:rPr lang="es-EC" dirty="0">
                <a:effectLst/>
                <a:latin typeface="Segoe UI Web (West European)"/>
              </a:rPr>
              <a:t> </a:t>
            </a:r>
            <a:r>
              <a:rPr lang="es-EC" dirty="0" err="1">
                <a:effectLst/>
                <a:latin typeface="Segoe UI Web (West European)"/>
              </a:rPr>
              <a:t>capacity</a:t>
            </a:r>
            <a:endParaRPr lang="es-EC" dirty="0">
              <a:effectLst/>
              <a:latin typeface="Segoe UI Web (West Europe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C" dirty="0">
              <a:effectLst/>
              <a:latin typeface="Segoe UI Web (West European)"/>
            </a:endParaRPr>
          </a:p>
          <a:p>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5</a:t>
            </a:fld>
            <a:endParaRPr lang="es-EC" dirty="0"/>
          </a:p>
        </p:txBody>
      </p:sp>
    </p:spTree>
    <p:extLst>
      <p:ext uri="{BB962C8B-B14F-4D97-AF65-F5344CB8AC3E}">
        <p14:creationId xmlns:p14="http://schemas.microsoft.com/office/powerpoint/2010/main" val="3615943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C" dirty="0">
              <a:effectLst/>
              <a:latin typeface="Segoe UI Web (West European)"/>
            </a:endParaRPr>
          </a:p>
          <a:p>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6</a:t>
            </a:fld>
            <a:endParaRPr lang="es-EC" dirty="0"/>
          </a:p>
        </p:txBody>
      </p:sp>
    </p:spTree>
    <p:extLst>
      <p:ext uri="{BB962C8B-B14F-4D97-AF65-F5344CB8AC3E}">
        <p14:creationId xmlns:p14="http://schemas.microsoft.com/office/powerpoint/2010/main" val="3497867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Segoe UI Web (West European)"/>
              </a:rPr>
              <a:t>GUARANTEE OF SERIOUSNESS OF THE OFFER</a:t>
            </a:r>
          </a:p>
          <a:p>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7</a:t>
            </a:fld>
            <a:endParaRPr lang="es-EC" dirty="0"/>
          </a:p>
        </p:txBody>
      </p:sp>
    </p:spTree>
    <p:extLst>
      <p:ext uri="{BB962C8B-B14F-4D97-AF65-F5344CB8AC3E}">
        <p14:creationId xmlns:p14="http://schemas.microsoft.com/office/powerpoint/2010/main" val="473450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C" dirty="0" err="1">
                <a:effectLst/>
                <a:latin typeface="Segoe UI Web (West European)"/>
              </a:rPr>
              <a:t>Exploratory</a:t>
            </a:r>
            <a:r>
              <a:rPr lang="es-EC" dirty="0">
                <a:effectLst/>
                <a:latin typeface="Segoe UI Web (West European)"/>
              </a:rPr>
              <a:t> </a:t>
            </a:r>
            <a:r>
              <a:rPr lang="es-EC" dirty="0" err="1">
                <a:effectLst/>
                <a:latin typeface="Segoe UI Web (West European)"/>
              </a:rPr>
              <a:t>Activity</a:t>
            </a:r>
            <a:endParaRPr lang="es-EC" dirty="0">
              <a:effectLst/>
              <a:latin typeface="Segoe UI Web (West European)"/>
            </a:endParaRPr>
          </a:p>
          <a:p>
            <a:endParaRPr lang="es-EC" dirty="0"/>
          </a:p>
        </p:txBody>
      </p:sp>
      <p:sp>
        <p:nvSpPr>
          <p:cNvPr id="4" name="Marcador de número de diapositiva 3"/>
          <p:cNvSpPr>
            <a:spLocks noGrp="1"/>
          </p:cNvSpPr>
          <p:nvPr>
            <p:ph type="sldNum" sz="quarter" idx="5"/>
          </p:nvPr>
        </p:nvSpPr>
        <p:spPr/>
        <p:txBody>
          <a:bodyPr/>
          <a:lstStyle/>
          <a:p>
            <a:fld id="{108BC958-446A-1147-B3E8-774FADB40E57}" type="slidenum">
              <a:rPr lang="es-EC" smtClean="0"/>
              <a:t>8</a:t>
            </a:fld>
            <a:endParaRPr lang="es-EC" dirty="0"/>
          </a:p>
        </p:txBody>
      </p:sp>
    </p:spTree>
    <p:extLst>
      <p:ext uri="{BB962C8B-B14F-4D97-AF65-F5344CB8AC3E}">
        <p14:creationId xmlns:p14="http://schemas.microsoft.com/office/powerpoint/2010/main" val="393426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68500"/>
            <a:ext cx="9715500" cy="133350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714500" y="3556000"/>
            <a:ext cx="8001000" cy="1587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sz="half" idx="2"/>
          </p:nvPr>
        </p:nvSpPr>
        <p:spPr>
          <a:xfrm>
            <a:off x="571500" y="1460500"/>
            <a:ext cx="4972050" cy="41910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886450" y="1460500"/>
            <a:ext cx="4972050" cy="41910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rgbClr val="222E6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57250" y="1968500"/>
            <a:ext cx="9715500" cy="52322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714500" y="3556000"/>
            <a:ext cx="8001000" cy="13080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p:txBody>
          <a:bodyPr lIns="0" tIns="0" rIns="0" bIns="0"/>
          <a:lstStyle>
            <a:lvl1pPr>
              <a:defRPr sz="1778" b="0" i="0">
                <a:solidFill>
                  <a:srgbClr val="231F20"/>
                </a:solidFill>
                <a:latin typeface="Verdana"/>
                <a:cs typeface="Verdana"/>
              </a:defRPr>
            </a:lvl1pPr>
          </a:lstStyle>
          <a:p>
            <a:pPr marL="72751">
              <a:spcBef>
                <a:spcPts val="597"/>
              </a:spcBef>
            </a:pPr>
            <a:fld id="{81D60167-4931-47E6-BA6A-407CBD079E47}" type="slidenum">
              <a:rPr lang="es-EC" spc="-281" smtClean="0"/>
              <a:pPr marL="72751">
                <a:spcBef>
                  <a:spcPts val="597"/>
                </a:spcBef>
              </a:pPr>
              <a:t>‹Nº›</a:t>
            </a:fld>
            <a:endParaRPr lang="es-EC" spc="-281" dirty="0"/>
          </a:p>
        </p:txBody>
      </p:sp>
    </p:spTree>
    <p:extLst>
      <p:ext uri="{BB962C8B-B14F-4D97-AF65-F5344CB8AC3E}">
        <p14:creationId xmlns:p14="http://schemas.microsoft.com/office/powerpoint/2010/main" val="193015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033018" y="1212453"/>
            <a:ext cx="3473450" cy="516820"/>
          </a:xfrm>
        </p:spPr>
        <p:txBody>
          <a:bodyPr lIns="0" tIns="0" rIns="0" bIns="0"/>
          <a:lstStyle>
            <a:lvl1pPr>
              <a:defRPr sz="3358" b="0" i="0">
                <a:solidFill>
                  <a:srgbClr val="414042"/>
                </a:solidFill>
                <a:latin typeface="Verdana"/>
                <a:cs typeface="Verdana"/>
              </a:defRPr>
            </a:lvl1pPr>
          </a:lstStyle>
          <a:p>
            <a:endParaRPr/>
          </a:p>
        </p:txBody>
      </p:sp>
      <p:sp>
        <p:nvSpPr>
          <p:cNvPr id="3" name="Holder 3"/>
          <p:cNvSpPr>
            <a:spLocks noGrp="1"/>
          </p:cNvSpPr>
          <p:nvPr>
            <p:ph type="body" idx="1"/>
          </p:nvPr>
        </p:nvSpPr>
        <p:spPr>
          <a:xfrm>
            <a:off x="1484846" y="1070903"/>
            <a:ext cx="4626610" cy="1291961"/>
          </a:xfrm>
        </p:spPr>
        <p:txBody>
          <a:bodyPr lIns="0" tIns="0" rIns="0" bIns="0"/>
          <a:lstStyle>
            <a:lvl1pPr>
              <a:defRPr sz="8395" b="0" i="0">
                <a:solidFill>
                  <a:srgbClr val="2A3E70"/>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p:txBody>
          <a:bodyPr lIns="0" tIns="0" rIns="0" bIns="0"/>
          <a:lstStyle>
            <a:lvl1pPr>
              <a:defRPr sz="1778" b="0" i="0">
                <a:solidFill>
                  <a:srgbClr val="231F20"/>
                </a:solidFill>
                <a:latin typeface="Verdana"/>
                <a:cs typeface="Verdana"/>
              </a:defRPr>
            </a:lvl1pPr>
          </a:lstStyle>
          <a:p>
            <a:pPr marL="72751">
              <a:spcBef>
                <a:spcPts val="597"/>
              </a:spcBef>
            </a:pPr>
            <a:fld id="{81D60167-4931-47E6-BA6A-407CBD079E47}" type="slidenum">
              <a:rPr lang="es-EC" spc="-281" smtClean="0"/>
              <a:pPr marL="72751">
                <a:spcBef>
                  <a:spcPts val="597"/>
                </a:spcBef>
              </a:pPr>
              <a:t>‹Nº›</a:t>
            </a:fld>
            <a:endParaRPr lang="es-EC" spc="-281" dirty="0"/>
          </a:p>
        </p:txBody>
      </p:sp>
    </p:spTree>
    <p:extLst>
      <p:ext uri="{BB962C8B-B14F-4D97-AF65-F5344CB8AC3E}">
        <p14:creationId xmlns:p14="http://schemas.microsoft.com/office/powerpoint/2010/main" val="2831507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2033018" y="1212453"/>
            <a:ext cx="3473450" cy="516820"/>
          </a:xfrm>
        </p:spPr>
        <p:txBody>
          <a:bodyPr lIns="0" tIns="0" rIns="0" bIns="0"/>
          <a:lstStyle>
            <a:lvl1pPr>
              <a:defRPr sz="3358" b="0" i="0">
                <a:solidFill>
                  <a:srgbClr val="414042"/>
                </a:solidFill>
                <a:latin typeface="Verdana"/>
                <a:cs typeface="Verdana"/>
              </a:defRPr>
            </a:lvl1pPr>
          </a:lstStyle>
          <a:p>
            <a:endParaRPr/>
          </a:p>
        </p:txBody>
      </p:sp>
      <p:sp>
        <p:nvSpPr>
          <p:cNvPr id="3" name="Holder 3"/>
          <p:cNvSpPr>
            <a:spLocks noGrp="1"/>
          </p:cNvSpPr>
          <p:nvPr>
            <p:ph sz="half" idx="2"/>
          </p:nvPr>
        </p:nvSpPr>
        <p:spPr>
          <a:xfrm>
            <a:off x="571500" y="1460500"/>
            <a:ext cx="4972050" cy="130805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886450" y="1460500"/>
            <a:ext cx="4972050" cy="130805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7" name="Holder 7"/>
          <p:cNvSpPr>
            <a:spLocks noGrp="1"/>
          </p:cNvSpPr>
          <p:nvPr>
            <p:ph type="sldNum" sz="quarter" idx="7"/>
          </p:nvPr>
        </p:nvSpPr>
        <p:spPr/>
        <p:txBody>
          <a:bodyPr lIns="0" tIns="0" rIns="0" bIns="0"/>
          <a:lstStyle>
            <a:lvl1pPr>
              <a:defRPr sz="1778" b="0" i="0">
                <a:solidFill>
                  <a:srgbClr val="231F20"/>
                </a:solidFill>
                <a:latin typeface="Verdana"/>
                <a:cs typeface="Verdana"/>
              </a:defRPr>
            </a:lvl1pPr>
          </a:lstStyle>
          <a:p>
            <a:pPr marL="72751">
              <a:spcBef>
                <a:spcPts val="597"/>
              </a:spcBef>
            </a:pPr>
            <a:fld id="{81D60167-4931-47E6-BA6A-407CBD079E47}" type="slidenum">
              <a:rPr lang="es-EC" spc="-281" smtClean="0"/>
              <a:pPr marL="72751">
                <a:spcBef>
                  <a:spcPts val="597"/>
                </a:spcBef>
              </a:pPr>
              <a:t>‹Nº›</a:t>
            </a:fld>
            <a:endParaRPr lang="es-EC" spc="-281" dirty="0"/>
          </a:p>
        </p:txBody>
      </p:sp>
    </p:spTree>
    <p:extLst>
      <p:ext uri="{BB962C8B-B14F-4D97-AF65-F5344CB8AC3E}">
        <p14:creationId xmlns:p14="http://schemas.microsoft.com/office/powerpoint/2010/main" val="3364636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1429072" cy="6350000"/>
          </a:xfrm>
          <a:prstGeom prst="rect">
            <a:avLst/>
          </a:prstGeom>
        </p:spPr>
      </p:pic>
      <p:pic>
        <p:nvPicPr>
          <p:cNvPr id="17" name="bg object 17"/>
          <p:cNvPicPr/>
          <p:nvPr/>
        </p:nvPicPr>
        <p:blipFill>
          <a:blip r:embed="rId3" cstate="print"/>
          <a:stretch>
            <a:fillRect/>
          </a:stretch>
        </p:blipFill>
        <p:spPr>
          <a:xfrm>
            <a:off x="8903766" y="3923718"/>
            <a:ext cx="69240" cy="107099"/>
          </a:xfrm>
          <a:prstGeom prst="rect">
            <a:avLst/>
          </a:prstGeom>
        </p:spPr>
      </p:pic>
      <p:pic>
        <p:nvPicPr>
          <p:cNvPr id="18" name="bg object 18"/>
          <p:cNvPicPr/>
          <p:nvPr/>
        </p:nvPicPr>
        <p:blipFill>
          <a:blip r:embed="rId4" cstate="print"/>
          <a:stretch>
            <a:fillRect/>
          </a:stretch>
        </p:blipFill>
        <p:spPr>
          <a:xfrm>
            <a:off x="8995500" y="3949661"/>
            <a:ext cx="71500" cy="81305"/>
          </a:xfrm>
          <a:prstGeom prst="rect">
            <a:avLst/>
          </a:prstGeom>
        </p:spPr>
      </p:pic>
      <p:pic>
        <p:nvPicPr>
          <p:cNvPr id="19" name="bg object 19"/>
          <p:cNvPicPr/>
          <p:nvPr/>
        </p:nvPicPr>
        <p:blipFill>
          <a:blip r:embed="rId5" cstate="print"/>
          <a:stretch>
            <a:fillRect/>
          </a:stretch>
        </p:blipFill>
        <p:spPr>
          <a:xfrm>
            <a:off x="9089961" y="3927794"/>
            <a:ext cx="309299" cy="103329"/>
          </a:xfrm>
          <a:prstGeom prst="rect">
            <a:avLst/>
          </a:prstGeom>
        </p:spPr>
      </p:pic>
      <p:sp>
        <p:nvSpPr>
          <p:cNvPr id="20" name="bg object 20"/>
          <p:cNvSpPr/>
          <p:nvPr/>
        </p:nvSpPr>
        <p:spPr>
          <a:xfrm>
            <a:off x="8913115" y="4076116"/>
            <a:ext cx="18415" cy="110489"/>
          </a:xfrm>
          <a:custGeom>
            <a:avLst/>
            <a:gdLst/>
            <a:ahLst/>
            <a:cxnLst/>
            <a:rect l="l" t="t" r="r" b="b"/>
            <a:pathLst>
              <a:path w="18415" h="110489">
                <a:moveTo>
                  <a:pt x="18262" y="0"/>
                </a:moveTo>
                <a:lnTo>
                  <a:pt x="0" y="0"/>
                </a:lnTo>
                <a:lnTo>
                  <a:pt x="0" y="110121"/>
                </a:lnTo>
                <a:lnTo>
                  <a:pt x="18262" y="110121"/>
                </a:lnTo>
                <a:lnTo>
                  <a:pt x="18262" y="0"/>
                </a:lnTo>
                <a:close/>
              </a:path>
            </a:pathLst>
          </a:custGeom>
          <a:solidFill>
            <a:srgbClr val="2A3E70"/>
          </a:solidFill>
        </p:spPr>
        <p:txBody>
          <a:bodyPr wrap="square" lIns="0" tIns="0" rIns="0" bIns="0" rtlCol="0"/>
          <a:lstStyle/>
          <a:p>
            <a:endParaRPr sz="1778"/>
          </a:p>
        </p:txBody>
      </p:sp>
      <p:pic>
        <p:nvPicPr>
          <p:cNvPr id="21" name="bg object 21"/>
          <p:cNvPicPr/>
          <p:nvPr/>
        </p:nvPicPr>
        <p:blipFill>
          <a:blip r:embed="rId6" cstate="print"/>
          <a:stretch>
            <a:fillRect/>
          </a:stretch>
        </p:blipFill>
        <p:spPr>
          <a:xfrm>
            <a:off x="8950847" y="4104923"/>
            <a:ext cx="84924" cy="83121"/>
          </a:xfrm>
          <a:prstGeom prst="rect">
            <a:avLst/>
          </a:prstGeom>
        </p:spPr>
      </p:pic>
      <p:sp>
        <p:nvSpPr>
          <p:cNvPr id="22" name="bg object 22"/>
          <p:cNvSpPr/>
          <p:nvPr/>
        </p:nvSpPr>
        <p:spPr>
          <a:xfrm>
            <a:off x="9100668" y="4076116"/>
            <a:ext cx="18415" cy="110489"/>
          </a:xfrm>
          <a:custGeom>
            <a:avLst/>
            <a:gdLst/>
            <a:ahLst/>
            <a:cxnLst/>
            <a:rect l="l" t="t" r="r" b="b"/>
            <a:pathLst>
              <a:path w="18415" h="110489">
                <a:moveTo>
                  <a:pt x="18249" y="0"/>
                </a:moveTo>
                <a:lnTo>
                  <a:pt x="0" y="0"/>
                </a:lnTo>
                <a:lnTo>
                  <a:pt x="0" y="110121"/>
                </a:lnTo>
                <a:lnTo>
                  <a:pt x="18249" y="110121"/>
                </a:lnTo>
                <a:lnTo>
                  <a:pt x="18249" y="0"/>
                </a:lnTo>
                <a:close/>
              </a:path>
            </a:pathLst>
          </a:custGeom>
          <a:solidFill>
            <a:srgbClr val="2A3E70"/>
          </a:solidFill>
        </p:spPr>
        <p:txBody>
          <a:bodyPr wrap="square" lIns="0" tIns="0" rIns="0" bIns="0" rtlCol="0"/>
          <a:lstStyle/>
          <a:p>
            <a:endParaRPr sz="1778"/>
          </a:p>
        </p:txBody>
      </p:sp>
      <p:pic>
        <p:nvPicPr>
          <p:cNvPr id="23" name="bg object 23"/>
          <p:cNvPicPr/>
          <p:nvPr/>
        </p:nvPicPr>
        <p:blipFill>
          <a:blip r:embed="rId7" cstate="print"/>
          <a:stretch>
            <a:fillRect/>
          </a:stretch>
        </p:blipFill>
        <p:spPr>
          <a:xfrm>
            <a:off x="9138392" y="4104915"/>
            <a:ext cx="181789" cy="105752"/>
          </a:xfrm>
          <a:prstGeom prst="rect">
            <a:avLst/>
          </a:prstGeom>
        </p:spPr>
      </p:pic>
      <p:pic>
        <p:nvPicPr>
          <p:cNvPr id="24" name="bg object 24"/>
          <p:cNvPicPr/>
          <p:nvPr/>
        </p:nvPicPr>
        <p:blipFill>
          <a:blip r:embed="rId8" cstate="print"/>
          <a:stretch>
            <a:fillRect/>
          </a:stretch>
        </p:blipFill>
        <p:spPr>
          <a:xfrm>
            <a:off x="9342991" y="4105070"/>
            <a:ext cx="125524" cy="82821"/>
          </a:xfrm>
          <a:prstGeom prst="rect">
            <a:avLst/>
          </a:prstGeom>
        </p:spPr>
      </p:pic>
      <p:pic>
        <p:nvPicPr>
          <p:cNvPr id="25" name="bg object 25"/>
          <p:cNvPicPr/>
          <p:nvPr/>
        </p:nvPicPr>
        <p:blipFill>
          <a:blip r:embed="rId9" cstate="print"/>
          <a:stretch>
            <a:fillRect/>
          </a:stretch>
        </p:blipFill>
        <p:spPr>
          <a:xfrm>
            <a:off x="9490256" y="4104916"/>
            <a:ext cx="299344" cy="83126"/>
          </a:xfrm>
          <a:prstGeom prst="rect">
            <a:avLst/>
          </a:prstGeom>
        </p:spPr>
      </p:pic>
      <p:pic>
        <p:nvPicPr>
          <p:cNvPr id="26" name="bg object 26"/>
          <p:cNvPicPr/>
          <p:nvPr/>
        </p:nvPicPr>
        <p:blipFill>
          <a:blip r:embed="rId10" cstate="print"/>
          <a:stretch>
            <a:fillRect/>
          </a:stretch>
        </p:blipFill>
        <p:spPr>
          <a:xfrm>
            <a:off x="7344756" y="3621125"/>
            <a:ext cx="1290980" cy="610836"/>
          </a:xfrm>
          <a:prstGeom prst="rect">
            <a:avLst/>
          </a:prstGeom>
        </p:spPr>
      </p:pic>
      <p:sp>
        <p:nvSpPr>
          <p:cNvPr id="27" name="bg object 27"/>
          <p:cNvSpPr/>
          <p:nvPr/>
        </p:nvSpPr>
        <p:spPr>
          <a:xfrm>
            <a:off x="8767229" y="3824973"/>
            <a:ext cx="24765" cy="450850"/>
          </a:xfrm>
          <a:custGeom>
            <a:avLst/>
            <a:gdLst/>
            <a:ahLst/>
            <a:cxnLst/>
            <a:rect l="l" t="t" r="r" b="b"/>
            <a:pathLst>
              <a:path w="24765" h="450850">
                <a:moveTo>
                  <a:pt x="24180" y="0"/>
                </a:moveTo>
                <a:lnTo>
                  <a:pt x="0" y="0"/>
                </a:lnTo>
                <a:lnTo>
                  <a:pt x="0" y="450545"/>
                </a:lnTo>
                <a:lnTo>
                  <a:pt x="24180" y="450545"/>
                </a:lnTo>
                <a:lnTo>
                  <a:pt x="24180" y="0"/>
                </a:lnTo>
                <a:close/>
              </a:path>
            </a:pathLst>
          </a:custGeom>
          <a:solidFill>
            <a:srgbClr val="D3A321"/>
          </a:solidFill>
        </p:spPr>
        <p:txBody>
          <a:bodyPr wrap="square" lIns="0" tIns="0" rIns="0" bIns="0" rtlCol="0"/>
          <a:lstStyle/>
          <a:p>
            <a:endParaRPr sz="1778"/>
          </a:p>
        </p:txBody>
      </p:sp>
      <p:sp>
        <p:nvSpPr>
          <p:cNvPr id="28" name="bg object 28"/>
          <p:cNvSpPr/>
          <p:nvPr/>
        </p:nvSpPr>
        <p:spPr>
          <a:xfrm>
            <a:off x="8767229" y="4037457"/>
            <a:ext cx="24765" cy="238125"/>
          </a:xfrm>
          <a:custGeom>
            <a:avLst/>
            <a:gdLst/>
            <a:ahLst/>
            <a:cxnLst/>
            <a:rect l="l" t="t" r="r" b="b"/>
            <a:pathLst>
              <a:path w="24765" h="238125">
                <a:moveTo>
                  <a:pt x="24180" y="0"/>
                </a:moveTo>
                <a:lnTo>
                  <a:pt x="0" y="0"/>
                </a:lnTo>
                <a:lnTo>
                  <a:pt x="0" y="238061"/>
                </a:lnTo>
                <a:lnTo>
                  <a:pt x="24180" y="238061"/>
                </a:lnTo>
                <a:lnTo>
                  <a:pt x="24180" y="0"/>
                </a:lnTo>
                <a:close/>
              </a:path>
            </a:pathLst>
          </a:custGeom>
          <a:solidFill>
            <a:srgbClr val="2A3E70"/>
          </a:solidFill>
        </p:spPr>
        <p:txBody>
          <a:bodyPr wrap="square" lIns="0" tIns="0" rIns="0" bIns="0" rtlCol="0"/>
          <a:lstStyle/>
          <a:p>
            <a:endParaRPr sz="1778"/>
          </a:p>
        </p:txBody>
      </p:sp>
      <p:sp>
        <p:nvSpPr>
          <p:cNvPr id="29" name="bg object 29"/>
          <p:cNvSpPr/>
          <p:nvPr/>
        </p:nvSpPr>
        <p:spPr>
          <a:xfrm>
            <a:off x="8767229" y="4155236"/>
            <a:ext cx="24765" cy="120650"/>
          </a:xfrm>
          <a:custGeom>
            <a:avLst/>
            <a:gdLst/>
            <a:ahLst/>
            <a:cxnLst/>
            <a:rect l="l" t="t" r="r" b="b"/>
            <a:pathLst>
              <a:path w="24765" h="120650">
                <a:moveTo>
                  <a:pt x="24180" y="0"/>
                </a:moveTo>
                <a:lnTo>
                  <a:pt x="0" y="0"/>
                </a:lnTo>
                <a:lnTo>
                  <a:pt x="0" y="120281"/>
                </a:lnTo>
                <a:lnTo>
                  <a:pt x="24180" y="120281"/>
                </a:lnTo>
                <a:lnTo>
                  <a:pt x="24180" y="0"/>
                </a:lnTo>
                <a:close/>
              </a:path>
            </a:pathLst>
          </a:custGeom>
          <a:solidFill>
            <a:srgbClr val="CA3F3E"/>
          </a:solidFill>
        </p:spPr>
        <p:txBody>
          <a:bodyPr wrap="square" lIns="0" tIns="0" rIns="0" bIns="0" rtlCol="0"/>
          <a:lstStyle/>
          <a:p>
            <a:endParaRPr sz="1778"/>
          </a:p>
        </p:txBody>
      </p:sp>
      <p:pic>
        <p:nvPicPr>
          <p:cNvPr id="30" name="bg object 30"/>
          <p:cNvPicPr/>
          <p:nvPr/>
        </p:nvPicPr>
        <p:blipFill>
          <a:blip r:embed="rId11" cstate="print"/>
          <a:stretch>
            <a:fillRect/>
          </a:stretch>
        </p:blipFill>
        <p:spPr>
          <a:xfrm>
            <a:off x="5477320" y="3644810"/>
            <a:ext cx="1577045" cy="726197"/>
          </a:xfrm>
          <a:prstGeom prst="rect">
            <a:avLst/>
          </a:prstGeom>
        </p:spPr>
      </p:pic>
      <p:sp>
        <p:nvSpPr>
          <p:cNvPr id="2" name="Holder 2"/>
          <p:cNvSpPr>
            <a:spLocks noGrp="1"/>
          </p:cNvSpPr>
          <p:nvPr>
            <p:ph type="title"/>
          </p:nvPr>
        </p:nvSpPr>
        <p:spPr>
          <a:xfrm>
            <a:off x="2033018" y="1212453"/>
            <a:ext cx="3473450" cy="516820"/>
          </a:xfrm>
        </p:spPr>
        <p:txBody>
          <a:bodyPr lIns="0" tIns="0" rIns="0" bIns="0"/>
          <a:lstStyle>
            <a:lvl1pPr>
              <a:defRPr sz="3358" b="0" i="0">
                <a:solidFill>
                  <a:srgbClr val="414042"/>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5" name="Holder 5"/>
          <p:cNvSpPr>
            <a:spLocks noGrp="1"/>
          </p:cNvSpPr>
          <p:nvPr>
            <p:ph type="sldNum" sz="quarter" idx="7"/>
          </p:nvPr>
        </p:nvSpPr>
        <p:spPr/>
        <p:txBody>
          <a:bodyPr lIns="0" tIns="0" rIns="0" bIns="0"/>
          <a:lstStyle>
            <a:lvl1pPr>
              <a:defRPr sz="1778" b="0" i="0">
                <a:solidFill>
                  <a:srgbClr val="231F20"/>
                </a:solidFill>
                <a:latin typeface="Verdana"/>
                <a:cs typeface="Verdana"/>
              </a:defRPr>
            </a:lvl1pPr>
          </a:lstStyle>
          <a:p>
            <a:pPr marL="72751">
              <a:spcBef>
                <a:spcPts val="597"/>
              </a:spcBef>
            </a:pPr>
            <a:fld id="{81D60167-4931-47E6-BA6A-407CBD079E47}" type="slidenum">
              <a:rPr lang="es-EC" spc="-281" smtClean="0"/>
              <a:pPr marL="72751">
                <a:spcBef>
                  <a:spcPts val="597"/>
                </a:spcBef>
              </a:pPr>
              <a:t>‹Nº›</a:t>
            </a:fld>
            <a:endParaRPr lang="es-EC" spc="-281" dirty="0"/>
          </a:p>
        </p:txBody>
      </p:sp>
    </p:spTree>
    <p:extLst>
      <p:ext uri="{BB962C8B-B14F-4D97-AF65-F5344CB8AC3E}">
        <p14:creationId xmlns:p14="http://schemas.microsoft.com/office/powerpoint/2010/main" val="2959506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4" name="Holder 4"/>
          <p:cNvSpPr>
            <a:spLocks noGrp="1"/>
          </p:cNvSpPr>
          <p:nvPr>
            <p:ph type="sldNum" sz="quarter" idx="7"/>
          </p:nvPr>
        </p:nvSpPr>
        <p:spPr/>
        <p:txBody>
          <a:bodyPr lIns="0" tIns="0" rIns="0" bIns="0"/>
          <a:lstStyle>
            <a:lvl1pPr>
              <a:defRPr sz="1778" b="0" i="0">
                <a:solidFill>
                  <a:srgbClr val="231F20"/>
                </a:solidFill>
                <a:latin typeface="Verdana"/>
                <a:cs typeface="Verdana"/>
              </a:defRPr>
            </a:lvl1pPr>
          </a:lstStyle>
          <a:p>
            <a:pPr marL="72751">
              <a:spcBef>
                <a:spcPts val="597"/>
              </a:spcBef>
            </a:pPr>
            <a:fld id="{81D60167-4931-47E6-BA6A-407CBD079E47}" type="slidenum">
              <a:rPr lang="es-EC" spc="-281" smtClean="0"/>
              <a:pPr marL="72751">
                <a:spcBef>
                  <a:spcPts val="597"/>
                </a:spcBef>
              </a:pPr>
              <a:t>‹Nº›</a:t>
            </a:fld>
            <a:endParaRPr lang="es-EC" spc="-281" dirty="0"/>
          </a:p>
        </p:txBody>
      </p:sp>
    </p:spTree>
    <p:extLst>
      <p:ext uri="{BB962C8B-B14F-4D97-AF65-F5344CB8AC3E}">
        <p14:creationId xmlns:p14="http://schemas.microsoft.com/office/powerpoint/2010/main" val="18454918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80404" y="526008"/>
            <a:ext cx="3778250" cy="375919"/>
          </a:xfrm>
          <a:prstGeom prst="rect">
            <a:avLst/>
          </a:prstGeom>
        </p:spPr>
        <p:txBody>
          <a:bodyPr wrap="square" lIns="0" tIns="0" rIns="0" bIns="0">
            <a:spAutoFit/>
          </a:bodyPr>
          <a:lstStyle>
            <a:lvl1pPr>
              <a:defRPr sz="2300" b="1" i="0">
                <a:solidFill>
                  <a:srgbClr val="222E61"/>
                </a:solidFill>
                <a:latin typeface="Open Sans"/>
                <a:cs typeface="Open Sans"/>
              </a:defRPr>
            </a:lvl1pPr>
          </a:lstStyle>
          <a:p>
            <a:endParaRPr/>
          </a:p>
        </p:txBody>
      </p:sp>
      <p:sp>
        <p:nvSpPr>
          <p:cNvPr id="3" name="Holder 3"/>
          <p:cNvSpPr>
            <a:spLocks noGrp="1"/>
          </p:cNvSpPr>
          <p:nvPr>
            <p:ph type="body" idx="1"/>
          </p:nvPr>
        </p:nvSpPr>
        <p:spPr>
          <a:xfrm>
            <a:off x="571500" y="1460500"/>
            <a:ext cx="10287000" cy="41910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49858" y="5859979"/>
            <a:ext cx="2267585" cy="220979"/>
          </a:xfrm>
          <a:prstGeom prst="rect">
            <a:avLst/>
          </a:prstGeom>
        </p:spPr>
        <p:txBody>
          <a:bodyPr wrap="square" lIns="0" tIns="0" rIns="0" bIns="0">
            <a:spAutoFit/>
          </a:bodyPr>
          <a:lstStyle>
            <a:lvl1pPr>
              <a:defRPr sz="1200" b="0" i="0">
                <a:solidFill>
                  <a:srgbClr val="222E61"/>
                </a:solidFill>
                <a:latin typeface="Gotham-Medium"/>
                <a:cs typeface="Gotham-Medium"/>
              </a:defRPr>
            </a:lvl1pPr>
          </a:lstStyle>
          <a:p>
            <a:pPr marL="12700">
              <a:lnSpc>
                <a:spcPct val="100000"/>
              </a:lnSpc>
              <a:spcBef>
                <a:spcPts val="110"/>
              </a:spcBef>
            </a:pPr>
            <a:r>
              <a:rPr dirty="0"/>
              <a:t>Ministerio de Energía y </a:t>
            </a:r>
            <a:r>
              <a:rPr spc="-10" dirty="0"/>
              <a:t>Minas</a:t>
            </a:r>
          </a:p>
        </p:txBody>
      </p:sp>
      <p:sp>
        <p:nvSpPr>
          <p:cNvPr id="5" name="Holder 5"/>
          <p:cNvSpPr>
            <a:spLocks noGrp="1"/>
          </p:cNvSpPr>
          <p:nvPr>
            <p:ph type="dt" sz="half" idx="6"/>
          </p:nvPr>
        </p:nvSpPr>
        <p:spPr>
          <a:xfrm>
            <a:off x="571500" y="5905500"/>
            <a:ext cx="2628900" cy="3175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10/19/2022</a:t>
            </a:fld>
            <a:endParaRPr lang="en-US" dirty="0"/>
          </a:p>
        </p:txBody>
      </p:sp>
      <p:sp>
        <p:nvSpPr>
          <p:cNvPr id="6" name="Holder 6"/>
          <p:cNvSpPr>
            <a:spLocks noGrp="1"/>
          </p:cNvSpPr>
          <p:nvPr>
            <p:ph type="sldNum" sz="quarter" idx="7"/>
          </p:nvPr>
        </p:nvSpPr>
        <p:spPr>
          <a:xfrm>
            <a:off x="8229600" y="5905500"/>
            <a:ext cx="2628900" cy="3175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033018" y="1212453"/>
            <a:ext cx="3473450" cy="523220"/>
          </a:xfrm>
          <a:prstGeom prst="rect">
            <a:avLst/>
          </a:prstGeom>
        </p:spPr>
        <p:txBody>
          <a:bodyPr wrap="square" lIns="0" tIns="0" rIns="0" bIns="0">
            <a:spAutoFit/>
          </a:bodyPr>
          <a:lstStyle>
            <a:lvl1pPr>
              <a:defRPr sz="3400" b="0" i="0">
                <a:solidFill>
                  <a:srgbClr val="414042"/>
                </a:solidFill>
                <a:latin typeface="Verdana"/>
                <a:cs typeface="Verdana"/>
              </a:defRPr>
            </a:lvl1pPr>
          </a:lstStyle>
          <a:p>
            <a:endParaRPr/>
          </a:p>
        </p:txBody>
      </p:sp>
      <p:sp>
        <p:nvSpPr>
          <p:cNvPr id="3" name="Holder 3"/>
          <p:cNvSpPr>
            <a:spLocks noGrp="1"/>
          </p:cNvSpPr>
          <p:nvPr>
            <p:ph type="body" idx="1"/>
          </p:nvPr>
        </p:nvSpPr>
        <p:spPr>
          <a:xfrm>
            <a:off x="1484846" y="1070903"/>
            <a:ext cx="4626610" cy="1308050"/>
          </a:xfrm>
          <a:prstGeom prst="rect">
            <a:avLst/>
          </a:prstGeom>
        </p:spPr>
        <p:txBody>
          <a:bodyPr wrap="square" lIns="0" tIns="0" rIns="0" bIns="0">
            <a:spAutoFit/>
          </a:bodyPr>
          <a:lstStyle>
            <a:lvl1pPr>
              <a:defRPr sz="8500" b="0" i="0">
                <a:solidFill>
                  <a:srgbClr val="2A3E70"/>
                </a:solidFill>
                <a:latin typeface="Lucida Sans Unicode"/>
                <a:cs typeface="Lucida Sans Unicode"/>
              </a:defRPr>
            </a:lvl1pPr>
          </a:lstStyle>
          <a:p>
            <a:endParaRPr/>
          </a:p>
        </p:txBody>
      </p:sp>
      <p:sp>
        <p:nvSpPr>
          <p:cNvPr id="4" name="Holder 4"/>
          <p:cNvSpPr>
            <a:spLocks noGrp="1"/>
          </p:cNvSpPr>
          <p:nvPr>
            <p:ph type="ftr" sz="quarter" idx="5"/>
          </p:nvPr>
        </p:nvSpPr>
        <p:spPr>
          <a:xfrm>
            <a:off x="3886200" y="5905500"/>
            <a:ext cx="365760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71500" y="5905500"/>
            <a:ext cx="262890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10/19/2022</a:t>
            </a:fld>
            <a:endParaRPr lang="en-US"/>
          </a:p>
        </p:txBody>
      </p:sp>
      <p:sp>
        <p:nvSpPr>
          <p:cNvPr id="6" name="Holder 6"/>
          <p:cNvSpPr>
            <a:spLocks noGrp="1"/>
          </p:cNvSpPr>
          <p:nvPr>
            <p:ph type="sldNum" sz="quarter" idx="7"/>
          </p:nvPr>
        </p:nvSpPr>
        <p:spPr>
          <a:xfrm>
            <a:off x="231701" y="5888553"/>
            <a:ext cx="334645" cy="547201"/>
          </a:xfrm>
          <a:prstGeom prst="rect">
            <a:avLst/>
          </a:prstGeom>
        </p:spPr>
        <p:txBody>
          <a:bodyPr wrap="square" lIns="0" tIns="0" rIns="0" bIns="0">
            <a:spAutoFit/>
          </a:bodyPr>
          <a:lstStyle>
            <a:lvl1pPr>
              <a:defRPr sz="1778" b="0" i="0">
                <a:solidFill>
                  <a:srgbClr val="231F20"/>
                </a:solidFill>
                <a:latin typeface="Verdana"/>
                <a:cs typeface="Verdana"/>
              </a:defRPr>
            </a:lvl1pPr>
          </a:lstStyle>
          <a:p>
            <a:pPr marL="72751">
              <a:spcBef>
                <a:spcPts val="597"/>
              </a:spcBef>
            </a:pPr>
            <a:fld id="{81D60167-4931-47E6-BA6A-407CBD079E47}" type="slidenum">
              <a:rPr lang="es-EC" spc="-281" smtClean="0"/>
              <a:pPr marL="72751">
                <a:spcBef>
                  <a:spcPts val="597"/>
                </a:spcBef>
              </a:pPr>
              <a:t>‹Nº›</a:t>
            </a:fld>
            <a:endParaRPr lang="es-EC" spc="-281" dirty="0"/>
          </a:p>
        </p:txBody>
      </p:sp>
    </p:spTree>
    <p:extLst>
      <p:ext uri="{BB962C8B-B14F-4D97-AF65-F5344CB8AC3E}">
        <p14:creationId xmlns:p14="http://schemas.microsoft.com/office/powerpoint/2010/main" val="234562727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1557">
        <a:defRPr>
          <a:latin typeface="+mn-lt"/>
          <a:ea typeface="+mn-ea"/>
          <a:cs typeface="+mn-cs"/>
        </a:defRPr>
      </a:lvl2pPr>
      <a:lvl3pPr marL="903114">
        <a:defRPr>
          <a:latin typeface="+mn-lt"/>
          <a:ea typeface="+mn-ea"/>
          <a:cs typeface="+mn-cs"/>
        </a:defRPr>
      </a:lvl3pPr>
      <a:lvl4pPr marL="1354671">
        <a:defRPr>
          <a:latin typeface="+mn-lt"/>
          <a:ea typeface="+mn-ea"/>
          <a:cs typeface="+mn-cs"/>
        </a:defRPr>
      </a:lvl4pPr>
      <a:lvl5pPr marL="1806228">
        <a:defRPr>
          <a:latin typeface="+mn-lt"/>
          <a:ea typeface="+mn-ea"/>
          <a:cs typeface="+mn-cs"/>
        </a:defRPr>
      </a:lvl5pPr>
      <a:lvl6pPr marL="2257785">
        <a:defRPr>
          <a:latin typeface="+mn-lt"/>
          <a:ea typeface="+mn-ea"/>
          <a:cs typeface="+mn-cs"/>
        </a:defRPr>
      </a:lvl6pPr>
      <a:lvl7pPr marL="2709342">
        <a:defRPr>
          <a:latin typeface="+mn-lt"/>
          <a:ea typeface="+mn-ea"/>
          <a:cs typeface="+mn-cs"/>
        </a:defRPr>
      </a:lvl7pPr>
      <a:lvl8pPr marL="3160899">
        <a:defRPr>
          <a:latin typeface="+mn-lt"/>
          <a:ea typeface="+mn-ea"/>
          <a:cs typeface="+mn-cs"/>
        </a:defRPr>
      </a:lvl8pPr>
      <a:lvl9pPr marL="3612456">
        <a:defRPr>
          <a:latin typeface="+mn-lt"/>
          <a:ea typeface="+mn-ea"/>
          <a:cs typeface="+mn-cs"/>
        </a:defRPr>
      </a:lvl9pPr>
    </p:bodyStyle>
    <p:otherStyle>
      <a:lvl1pPr marL="0">
        <a:defRPr>
          <a:latin typeface="+mn-lt"/>
          <a:ea typeface="+mn-ea"/>
          <a:cs typeface="+mn-cs"/>
        </a:defRPr>
      </a:lvl1pPr>
      <a:lvl2pPr marL="451557">
        <a:defRPr>
          <a:latin typeface="+mn-lt"/>
          <a:ea typeface="+mn-ea"/>
          <a:cs typeface="+mn-cs"/>
        </a:defRPr>
      </a:lvl2pPr>
      <a:lvl3pPr marL="903114">
        <a:defRPr>
          <a:latin typeface="+mn-lt"/>
          <a:ea typeface="+mn-ea"/>
          <a:cs typeface="+mn-cs"/>
        </a:defRPr>
      </a:lvl3pPr>
      <a:lvl4pPr marL="1354671">
        <a:defRPr>
          <a:latin typeface="+mn-lt"/>
          <a:ea typeface="+mn-ea"/>
          <a:cs typeface="+mn-cs"/>
        </a:defRPr>
      </a:lvl4pPr>
      <a:lvl5pPr marL="1806228">
        <a:defRPr>
          <a:latin typeface="+mn-lt"/>
          <a:ea typeface="+mn-ea"/>
          <a:cs typeface="+mn-cs"/>
        </a:defRPr>
      </a:lvl5pPr>
      <a:lvl6pPr marL="2257785">
        <a:defRPr>
          <a:latin typeface="+mn-lt"/>
          <a:ea typeface="+mn-ea"/>
          <a:cs typeface="+mn-cs"/>
        </a:defRPr>
      </a:lvl6pPr>
      <a:lvl7pPr marL="2709342">
        <a:defRPr>
          <a:latin typeface="+mn-lt"/>
          <a:ea typeface="+mn-ea"/>
          <a:cs typeface="+mn-cs"/>
        </a:defRPr>
      </a:lvl7pPr>
      <a:lvl8pPr marL="3160899">
        <a:defRPr>
          <a:latin typeface="+mn-lt"/>
          <a:ea typeface="+mn-ea"/>
          <a:cs typeface="+mn-cs"/>
        </a:defRPr>
      </a:lvl8pPr>
      <a:lvl9pPr marL="3612456">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7.emf"/><Relationship Id="rId5" Type="http://schemas.openxmlformats.org/officeDocument/2006/relationships/image" Target="../media/image1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18.png"/><Relationship Id="rId3" Type="http://schemas.openxmlformats.org/officeDocument/2006/relationships/tags" Target="../tags/tag3.xml"/><Relationship Id="rId7" Type="http://schemas.openxmlformats.org/officeDocument/2006/relationships/notesSlide" Target="../notesSlides/notesSlide3.xml"/><Relationship Id="rId12" Type="http://schemas.openxmlformats.org/officeDocument/2006/relationships/image" Target="../media/image22.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2.xml"/><Relationship Id="rId11" Type="http://schemas.openxmlformats.org/officeDocument/2006/relationships/image" Target="../media/image21.emf"/><Relationship Id="rId5" Type="http://schemas.openxmlformats.org/officeDocument/2006/relationships/audio" Target="../media/media2.m4a"/><Relationship Id="rId10" Type="http://schemas.openxmlformats.org/officeDocument/2006/relationships/image" Target="../media/image20.emf"/><Relationship Id="rId4" Type="http://schemas.microsoft.com/office/2007/relationships/media" Target="../media/media2.m4a"/><Relationship Id="rId9" Type="http://schemas.openxmlformats.org/officeDocument/2006/relationships/slide" Target="slide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3.emf"/><Relationship Id="rId5" Type="http://schemas.openxmlformats.org/officeDocument/2006/relationships/image" Target="../media/image1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slideLayout" Target="../slideLayouts/slideLayout2.xml"/><Relationship Id="rId7" Type="http://schemas.openxmlformats.org/officeDocument/2006/relationships/image" Target="../media/image25.emf"/><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4.emf"/><Relationship Id="rId11" Type="http://schemas.openxmlformats.org/officeDocument/2006/relationships/image" Target="../media/image18.png"/><Relationship Id="rId5" Type="http://schemas.openxmlformats.org/officeDocument/2006/relationships/image" Target="../media/image19.png"/><Relationship Id="rId10" Type="http://schemas.openxmlformats.org/officeDocument/2006/relationships/image" Target="../media/image28.emf"/><Relationship Id="rId4" Type="http://schemas.openxmlformats.org/officeDocument/2006/relationships/notesSlide" Target="../notesSlides/notesSlide5.xml"/><Relationship Id="rId9" Type="http://schemas.openxmlformats.org/officeDocument/2006/relationships/image" Target="../media/image27.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slideLayout" Target="../slideLayouts/slideLayout2.xml"/><Relationship Id="rId7" Type="http://schemas.openxmlformats.org/officeDocument/2006/relationships/image" Target="../media/image30.emf"/><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9.emf"/><Relationship Id="rId5" Type="http://schemas.openxmlformats.org/officeDocument/2006/relationships/image" Target="../media/image19.png"/><Relationship Id="rId4" Type="http://schemas.openxmlformats.org/officeDocument/2006/relationships/notesSlide" Target="../notesSlides/notesSlide7.xml"/><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image" Target="../media/image3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2.emf"/><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8.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79726" y="78396"/>
            <a:ext cx="11279719" cy="6271605"/>
          </a:xfrm>
          <a:prstGeom prst="rect">
            <a:avLst/>
          </a:prstGeom>
        </p:spPr>
      </p:pic>
      <p:grpSp>
        <p:nvGrpSpPr>
          <p:cNvPr id="3" name="object 3"/>
          <p:cNvGrpSpPr/>
          <p:nvPr/>
        </p:nvGrpSpPr>
        <p:grpSpPr>
          <a:xfrm>
            <a:off x="6807046" y="0"/>
            <a:ext cx="4552558" cy="6271605"/>
            <a:chOff x="6820696" y="0"/>
            <a:chExt cx="4609465" cy="6350000"/>
          </a:xfrm>
        </p:grpSpPr>
        <p:pic>
          <p:nvPicPr>
            <p:cNvPr id="4" name="object 4"/>
            <p:cNvPicPr/>
            <p:nvPr/>
          </p:nvPicPr>
          <p:blipFill>
            <a:blip r:embed="rId4" cstate="print"/>
            <a:stretch>
              <a:fillRect/>
            </a:stretch>
          </p:blipFill>
          <p:spPr>
            <a:xfrm>
              <a:off x="6820696" y="322668"/>
              <a:ext cx="4609303" cy="5812026"/>
            </a:xfrm>
            <a:prstGeom prst="rect">
              <a:avLst/>
            </a:prstGeom>
          </p:spPr>
        </p:pic>
        <p:sp>
          <p:nvSpPr>
            <p:cNvPr id="5" name="object 5"/>
            <p:cNvSpPr/>
            <p:nvPr/>
          </p:nvSpPr>
          <p:spPr>
            <a:xfrm>
              <a:off x="7765918" y="0"/>
              <a:ext cx="3664585" cy="6350000"/>
            </a:xfrm>
            <a:custGeom>
              <a:avLst/>
              <a:gdLst/>
              <a:ahLst/>
              <a:cxnLst/>
              <a:rect l="l" t="t" r="r" b="b"/>
              <a:pathLst>
                <a:path w="3664584" h="6350000">
                  <a:moveTo>
                    <a:pt x="3664077" y="0"/>
                  </a:moveTo>
                  <a:lnTo>
                    <a:pt x="0" y="0"/>
                  </a:lnTo>
                  <a:lnTo>
                    <a:pt x="3214217" y="6350000"/>
                  </a:lnTo>
                  <a:lnTo>
                    <a:pt x="3664077" y="6350000"/>
                  </a:lnTo>
                  <a:lnTo>
                    <a:pt x="3664077" y="0"/>
                  </a:lnTo>
                  <a:close/>
                </a:path>
              </a:pathLst>
            </a:custGeom>
            <a:solidFill>
              <a:srgbClr val="336DA1">
                <a:alpha val="39999"/>
              </a:srgbClr>
            </a:solidFill>
          </p:spPr>
          <p:txBody>
            <a:bodyPr wrap="square" lIns="0" tIns="0" rIns="0" bIns="0" rtlCol="0"/>
            <a:lstStyle/>
            <a:p>
              <a:pPr algn="l" defTabSz="903114" rtl="0"/>
              <a:endParaRPr sz="1778" kern="1200">
                <a:solidFill>
                  <a:prstClr val="black"/>
                </a:solidFill>
                <a:latin typeface="Calibri"/>
                <a:ea typeface="+mn-ea"/>
                <a:cs typeface="+mn-cs"/>
              </a:endParaRPr>
            </a:p>
          </p:txBody>
        </p:sp>
      </p:grpSp>
      <p:pic>
        <p:nvPicPr>
          <p:cNvPr id="6" name="object 6"/>
          <p:cNvPicPr/>
          <p:nvPr/>
        </p:nvPicPr>
        <p:blipFill>
          <a:blip r:embed="rId5" cstate="print"/>
          <a:stretch>
            <a:fillRect/>
          </a:stretch>
        </p:blipFill>
        <p:spPr>
          <a:xfrm>
            <a:off x="5246858" y="5161778"/>
            <a:ext cx="726746" cy="235428"/>
          </a:xfrm>
          <a:prstGeom prst="rect">
            <a:avLst/>
          </a:prstGeom>
        </p:spPr>
      </p:pic>
      <p:pic>
        <p:nvPicPr>
          <p:cNvPr id="7" name="object 7"/>
          <p:cNvPicPr/>
          <p:nvPr/>
        </p:nvPicPr>
        <p:blipFill>
          <a:blip r:embed="rId6" cstate="print"/>
          <a:stretch>
            <a:fillRect/>
          </a:stretch>
        </p:blipFill>
        <p:spPr>
          <a:xfrm>
            <a:off x="3967830" y="4911837"/>
            <a:ext cx="1059119" cy="502838"/>
          </a:xfrm>
          <a:prstGeom prst="rect">
            <a:avLst/>
          </a:prstGeom>
        </p:spPr>
      </p:pic>
      <p:grpSp>
        <p:nvGrpSpPr>
          <p:cNvPr id="8" name="object 8"/>
          <p:cNvGrpSpPr/>
          <p:nvPr/>
        </p:nvGrpSpPr>
        <p:grpSpPr>
          <a:xfrm>
            <a:off x="5134827" y="5080778"/>
            <a:ext cx="20069" cy="370025"/>
            <a:chOff x="5127574" y="5104600"/>
            <a:chExt cx="20320" cy="374650"/>
          </a:xfrm>
        </p:grpSpPr>
        <p:sp>
          <p:nvSpPr>
            <p:cNvPr id="9" name="object 9"/>
            <p:cNvSpPr/>
            <p:nvPr/>
          </p:nvSpPr>
          <p:spPr>
            <a:xfrm>
              <a:off x="5127574" y="5104600"/>
              <a:ext cx="20320" cy="374650"/>
            </a:xfrm>
            <a:custGeom>
              <a:avLst/>
              <a:gdLst/>
              <a:ahLst/>
              <a:cxnLst/>
              <a:rect l="l" t="t" r="r" b="b"/>
              <a:pathLst>
                <a:path w="20320" h="374650">
                  <a:moveTo>
                    <a:pt x="20091" y="0"/>
                  </a:moveTo>
                  <a:lnTo>
                    <a:pt x="0" y="0"/>
                  </a:lnTo>
                  <a:lnTo>
                    <a:pt x="0" y="374256"/>
                  </a:lnTo>
                  <a:lnTo>
                    <a:pt x="20091" y="374256"/>
                  </a:lnTo>
                  <a:lnTo>
                    <a:pt x="20091" y="0"/>
                  </a:lnTo>
                  <a:close/>
                </a:path>
              </a:pathLst>
            </a:custGeom>
            <a:solidFill>
              <a:srgbClr val="D3A321"/>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10" name="object 10"/>
            <p:cNvSpPr/>
            <p:nvPr/>
          </p:nvSpPr>
          <p:spPr>
            <a:xfrm>
              <a:off x="5127574" y="5281104"/>
              <a:ext cx="20320" cy="198120"/>
            </a:xfrm>
            <a:custGeom>
              <a:avLst/>
              <a:gdLst/>
              <a:ahLst/>
              <a:cxnLst/>
              <a:rect l="l" t="t" r="r" b="b"/>
              <a:pathLst>
                <a:path w="20320" h="198120">
                  <a:moveTo>
                    <a:pt x="20091" y="0"/>
                  </a:moveTo>
                  <a:lnTo>
                    <a:pt x="0" y="0"/>
                  </a:lnTo>
                  <a:lnTo>
                    <a:pt x="0" y="197751"/>
                  </a:lnTo>
                  <a:lnTo>
                    <a:pt x="20091" y="197751"/>
                  </a:lnTo>
                  <a:lnTo>
                    <a:pt x="20091" y="0"/>
                  </a:lnTo>
                  <a:close/>
                </a:path>
              </a:pathLst>
            </a:custGeom>
            <a:solidFill>
              <a:srgbClr val="2A3E70"/>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11" name="object 11"/>
            <p:cNvSpPr/>
            <p:nvPr/>
          </p:nvSpPr>
          <p:spPr>
            <a:xfrm>
              <a:off x="5127574" y="5378932"/>
              <a:ext cx="20320" cy="100330"/>
            </a:xfrm>
            <a:custGeom>
              <a:avLst/>
              <a:gdLst/>
              <a:ahLst/>
              <a:cxnLst/>
              <a:rect l="l" t="t" r="r" b="b"/>
              <a:pathLst>
                <a:path w="20320" h="100329">
                  <a:moveTo>
                    <a:pt x="20091" y="0"/>
                  </a:moveTo>
                  <a:lnTo>
                    <a:pt x="0" y="0"/>
                  </a:lnTo>
                  <a:lnTo>
                    <a:pt x="0" y="99923"/>
                  </a:lnTo>
                  <a:lnTo>
                    <a:pt x="20091" y="99923"/>
                  </a:lnTo>
                  <a:lnTo>
                    <a:pt x="20091" y="0"/>
                  </a:lnTo>
                  <a:close/>
                </a:path>
              </a:pathLst>
            </a:custGeom>
            <a:solidFill>
              <a:srgbClr val="CA3F3E"/>
            </a:solidFill>
          </p:spPr>
          <p:txBody>
            <a:bodyPr wrap="square" lIns="0" tIns="0" rIns="0" bIns="0" rtlCol="0"/>
            <a:lstStyle/>
            <a:p>
              <a:pPr algn="l" defTabSz="903114" rtl="0"/>
              <a:endParaRPr sz="1778" kern="1200">
                <a:solidFill>
                  <a:prstClr val="black"/>
                </a:solidFill>
                <a:latin typeface="Calibri"/>
                <a:ea typeface="+mn-ea"/>
                <a:cs typeface="+mn-cs"/>
              </a:endParaRPr>
            </a:p>
          </p:txBody>
        </p:sp>
      </p:grpSp>
      <p:pic>
        <p:nvPicPr>
          <p:cNvPr id="12" name="object 12"/>
          <p:cNvPicPr/>
          <p:nvPr/>
        </p:nvPicPr>
        <p:blipFill>
          <a:blip r:embed="rId7" cstate="print"/>
          <a:stretch>
            <a:fillRect/>
          </a:stretch>
        </p:blipFill>
        <p:spPr>
          <a:xfrm>
            <a:off x="2435750" y="4932970"/>
            <a:ext cx="1293839" cy="595780"/>
          </a:xfrm>
          <a:prstGeom prst="rect">
            <a:avLst/>
          </a:prstGeom>
        </p:spPr>
      </p:pic>
      <p:sp>
        <p:nvSpPr>
          <p:cNvPr id="13" name="object 13"/>
          <p:cNvSpPr/>
          <p:nvPr/>
        </p:nvSpPr>
        <p:spPr>
          <a:xfrm>
            <a:off x="955579" y="1387216"/>
            <a:ext cx="1730335" cy="685486"/>
          </a:xfrm>
          <a:custGeom>
            <a:avLst/>
            <a:gdLst/>
            <a:ahLst/>
            <a:cxnLst/>
            <a:rect l="l" t="t" r="r" b="b"/>
            <a:pathLst>
              <a:path w="1751964" h="694055">
                <a:moveTo>
                  <a:pt x="584885" y="494030"/>
                </a:moveTo>
                <a:lnTo>
                  <a:pt x="223456" y="494030"/>
                </a:lnTo>
                <a:lnTo>
                  <a:pt x="223456" y="419100"/>
                </a:lnTo>
                <a:lnTo>
                  <a:pt x="555739" y="419100"/>
                </a:lnTo>
                <a:lnTo>
                  <a:pt x="555739" y="255270"/>
                </a:lnTo>
                <a:lnTo>
                  <a:pt x="223456" y="255270"/>
                </a:lnTo>
                <a:lnTo>
                  <a:pt x="223456" y="186690"/>
                </a:lnTo>
                <a:lnTo>
                  <a:pt x="580034" y="186690"/>
                </a:lnTo>
                <a:lnTo>
                  <a:pt x="580034" y="0"/>
                </a:lnTo>
                <a:lnTo>
                  <a:pt x="0" y="0"/>
                </a:lnTo>
                <a:lnTo>
                  <a:pt x="0" y="186690"/>
                </a:lnTo>
                <a:lnTo>
                  <a:pt x="0" y="255270"/>
                </a:lnTo>
                <a:lnTo>
                  <a:pt x="0" y="419100"/>
                </a:lnTo>
                <a:lnTo>
                  <a:pt x="0" y="494030"/>
                </a:lnTo>
                <a:lnTo>
                  <a:pt x="0" y="680720"/>
                </a:lnTo>
                <a:lnTo>
                  <a:pt x="584885" y="680720"/>
                </a:lnTo>
                <a:lnTo>
                  <a:pt x="584885" y="494030"/>
                </a:lnTo>
                <a:close/>
              </a:path>
              <a:path w="1751964" h="694055">
                <a:moveTo>
                  <a:pt x="1157071" y="548932"/>
                </a:moveTo>
                <a:lnTo>
                  <a:pt x="996759" y="457606"/>
                </a:lnTo>
                <a:lnTo>
                  <a:pt x="980300" y="480301"/>
                </a:lnTo>
                <a:lnTo>
                  <a:pt x="962025" y="497078"/>
                </a:lnTo>
                <a:lnTo>
                  <a:pt x="940473" y="507479"/>
                </a:lnTo>
                <a:lnTo>
                  <a:pt x="914171" y="511048"/>
                </a:lnTo>
                <a:lnTo>
                  <a:pt x="883437" y="503961"/>
                </a:lnTo>
                <a:lnTo>
                  <a:pt x="858431" y="484200"/>
                </a:lnTo>
                <a:lnTo>
                  <a:pt x="841629" y="454075"/>
                </a:lnTo>
                <a:lnTo>
                  <a:pt x="835482" y="415836"/>
                </a:lnTo>
                <a:lnTo>
                  <a:pt x="835482" y="413893"/>
                </a:lnTo>
                <a:lnTo>
                  <a:pt x="841679" y="377190"/>
                </a:lnTo>
                <a:lnTo>
                  <a:pt x="858799" y="347586"/>
                </a:lnTo>
                <a:lnTo>
                  <a:pt x="884669" y="327812"/>
                </a:lnTo>
                <a:lnTo>
                  <a:pt x="917092" y="320624"/>
                </a:lnTo>
                <a:lnTo>
                  <a:pt x="941806" y="324192"/>
                </a:lnTo>
                <a:lnTo>
                  <a:pt x="962507" y="334594"/>
                </a:lnTo>
                <a:lnTo>
                  <a:pt x="979944" y="351358"/>
                </a:lnTo>
                <a:lnTo>
                  <a:pt x="994816" y="374053"/>
                </a:lnTo>
                <a:lnTo>
                  <a:pt x="1153185" y="284670"/>
                </a:lnTo>
                <a:lnTo>
                  <a:pt x="1129334" y="243776"/>
                </a:lnTo>
                <a:lnTo>
                  <a:pt x="1098740" y="208203"/>
                </a:lnTo>
                <a:lnTo>
                  <a:pt x="1061618" y="178892"/>
                </a:lnTo>
                <a:lnTo>
                  <a:pt x="1018171" y="156781"/>
                </a:lnTo>
                <a:lnTo>
                  <a:pt x="968629" y="142824"/>
                </a:lnTo>
                <a:lnTo>
                  <a:pt x="913206" y="137960"/>
                </a:lnTo>
                <a:lnTo>
                  <a:pt x="863079" y="141732"/>
                </a:lnTo>
                <a:lnTo>
                  <a:pt x="816686" y="152590"/>
                </a:lnTo>
                <a:lnTo>
                  <a:pt x="774395" y="169887"/>
                </a:lnTo>
                <a:lnTo>
                  <a:pt x="736574" y="192963"/>
                </a:lnTo>
                <a:lnTo>
                  <a:pt x="703580" y="221157"/>
                </a:lnTo>
                <a:lnTo>
                  <a:pt x="675779" y="253809"/>
                </a:lnTo>
                <a:lnTo>
                  <a:pt x="653529" y="290258"/>
                </a:lnTo>
                <a:lnTo>
                  <a:pt x="637184" y="329857"/>
                </a:lnTo>
                <a:lnTo>
                  <a:pt x="627113" y="371932"/>
                </a:lnTo>
                <a:lnTo>
                  <a:pt x="623671" y="415836"/>
                </a:lnTo>
                <a:lnTo>
                  <a:pt x="623671" y="417779"/>
                </a:lnTo>
                <a:lnTo>
                  <a:pt x="627126" y="461632"/>
                </a:lnTo>
                <a:lnTo>
                  <a:pt x="637184" y="503555"/>
                </a:lnTo>
                <a:lnTo>
                  <a:pt x="653415" y="542937"/>
                </a:lnTo>
                <a:lnTo>
                  <a:pt x="675373" y="579120"/>
                </a:lnTo>
                <a:lnTo>
                  <a:pt x="702614" y="611479"/>
                </a:lnTo>
                <a:lnTo>
                  <a:pt x="734695" y="639381"/>
                </a:lnTo>
                <a:lnTo>
                  <a:pt x="771156" y="662190"/>
                </a:lnTo>
                <a:lnTo>
                  <a:pt x="811580" y="679272"/>
                </a:lnTo>
                <a:lnTo>
                  <a:pt x="855510" y="689991"/>
                </a:lnTo>
                <a:lnTo>
                  <a:pt x="902512" y="693699"/>
                </a:lnTo>
                <a:lnTo>
                  <a:pt x="961923" y="689114"/>
                </a:lnTo>
                <a:lnTo>
                  <a:pt x="1014069" y="675817"/>
                </a:lnTo>
                <a:lnTo>
                  <a:pt x="1059307" y="654469"/>
                </a:lnTo>
                <a:lnTo>
                  <a:pt x="1097991" y="625754"/>
                </a:lnTo>
                <a:lnTo>
                  <a:pt x="1130452" y="590359"/>
                </a:lnTo>
                <a:lnTo>
                  <a:pt x="1157071" y="548932"/>
                </a:lnTo>
                <a:close/>
              </a:path>
              <a:path w="1751964" h="694055">
                <a:moveTo>
                  <a:pt x="1751609" y="149618"/>
                </a:moveTo>
                <a:lnTo>
                  <a:pt x="1531061" y="149618"/>
                </a:lnTo>
                <a:lnTo>
                  <a:pt x="1531061" y="428472"/>
                </a:lnTo>
                <a:lnTo>
                  <a:pt x="1525828" y="458965"/>
                </a:lnTo>
                <a:lnTo>
                  <a:pt x="1511858" y="481533"/>
                </a:lnTo>
                <a:lnTo>
                  <a:pt x="1491703" y="495554"/>
                </a:lnTo>
                <a:lnTo>
                  <a:pt x="1467904" y="500367"/>
                </a:lnTo>
                <a:lnTo>
                  <a:pt x="1444548" y="495554"/>
                </a:lnTo>
                <a:lnTo>
                  <a:pt x="1425397" y="481533"/>
                </a:lnTo>
                <a:lnTo>
                  <a:pt x="1412430" y="458965"/>
                </a:lnTo>
                <a:lnTo>
                  <a:pt x="1407668" y="428472"/>
                </a:lnTo>
                <a:lnTo>
                  <a:pt x="1407668" y="149618"/>
                </a:lnTo>
                <a:lnTo>
                  <a:pt x="1187119" y="149618"/>
                </a:lnTo>
                <a:lnTo>
                  <a:pt x="1187119" y="499389"/>
                </a:lnTo>
                <a:lnTo>
                  <a:pt x="1191310" y="547725"/>
                </a:lnTo>
                <a:lnTo>
                  <a:pt x="1203591" y="589978"/>
                </a:lnTo>
                <a:lnTo>
                  <a:pt x="1223441" y="625652"/>
                </a:lnTo>
                <a:lnTo>
                  <a:pt x="1250378" y="654265"/>
                </a:lnTo>
                <a:lnTo>
                  <a:pt x="1283919" y="675309"/>
                </a:lnTo>
                <a:lnTo>
                  <a:pt x="1323555" y="688289"/>
                </a:lnTo>
                <a:lnTo>
                  <a:pt x="1368806" y="692734"/>
                </a:lnTo>
                <a:lnTo>
                  <a:pt x="1420926" y="685825"/>
                </a:lnTo>
                <a:lnTo>
                  <a:pt x="1465224" y="667346"/>
                </a:lnTo>
                <a:lnTo>
                  <a:pt x="1501876" y="640676"/>
                </a:lnTo>
                <a:lnTo>
                  <a:pt x="1531061" y="609180"/>
                </a:lnTo>
                <a:lnTo>
                  <a:pt x="1531061" y="680097"/>
                </a:lnTo>
                <a:lnTo>
                  <a:pt x="1751609" y="680097"/>
                </a:lnTo>
                <a:lnTo>
                  <a:pt x="1751609" y="149618"/>
                </a:lnTo>
                <a:close/>
              </a:path>
            </a:pathLst>
          </a:custGeom>
          <a:solidFill>
            <a:srgbClr val="2A3E70"/>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14" name="object 14"/>
          <p:cNvSpPr/>
          <p:nvPr/>
        </p:nvSpPr>
        <p:spPr>
          <a:xfrm>
            <a:off x="2730588" y="1526349"/>
            <a:ext cx="540612" cy="545630"/>
          </a:xfrm>
          <a:custGeom>
            <a:avLst/>
            <a:gdLst/>
            <a:ahLst/>
            <a:cxnLst/>
            <a:rect l="l" t="t" r="r" b="b"/>
            <a:pathLst>
              <a:path w="547369" h="552450">
                <a:moveTo>
                  <a:pt x="202082" y="221513"/>
                </a:moveTo>
                <a:lnTo>
                  <a:pt x="144268" y="226394"/>
                </a:lnTo>
                <a:lnTo>
                  <a:pt x="94849" y="240802"/>
                </a:lnTo>
                <a:lnTo>
                  <a:pt x="54768" y="264387"/>
                </a:lnTo>
                <a:lnTo>
                  <a:pt x="24971" y="296797"/>
                </a:lnTo>
                <a:lnTo>
                  <a:pt x="6400" y="337681"/>
                </a:lnTo>
                <a:lnTo>
                  <a:pt x="0" y="386689"/>
                </a:lnTo>
                <a:lnTo>
                  <a:pt x="0" y="388632"/>
                </a:lnTo>
                <a:lnTo>
                  <a:pt x="5797" y="437156"/>
                </a:lnTo>
                <a:lnTo>
                  <a:pt x="22417" y="477583"/>
                </a:lnTo>
                <a:lnTo>
                  <a:pt x="48699" y="509590"/>
                </a:lnTo>
                <a:lnTo>
                  <a:pt x="83483" y="532853"/>
                </a:lnTo>
                <a:lnTo>
                  <a:pt x="125607" y="547049"/>
                </a:lnTo>
                <a:lnTo>
                  <a:pt x="173913" y="551853"/>
                </a:lnTo>
                <a:lnTo>
                  <a:pt x="220427" y="547132"/>
                </a:lnTo>
                <a:lnTo>
                  <a:pt x="261113" y="533760"/>
                </a:lnTo>
                <a:lnTo>
                  <a:pt x="296334" y="512917"/>
                </a:lnTo>
                <a:lnTo>
                  <a:pt x="326453" y="485787"/>
                </a:lnTo>
                <a:lnTo>
                  <a:pt x="546988" y="485787"/>
                </a:lnTo>
                <a:lnTo>
                  <a:pt x="546988" y="424573"/>
                </a:lnTo>
                <a:lnTo>
                  <a:pt x="261353" y="424573"/>
                </a:lnTo>
                <a:lnTo>
                  <a:pt x="241570" y="420901"/>
                </a:lnTo>
                <a:lnTo>
                  <a:pt x="225525" y="410489"/>
                </a:lnTo>
                <a:lnTo>
                  <a:pt x="214763" y="394248"/>
                </a:lnTo>
                <a:lnTo>
                  <a:pt x="210832" y="373087"/>
                </a:lnTo>
                <a:lnTo>
                  <a:pt x="210832" y="371144"/>
                </a:lnTo>
                <a:lnTo>
                  <a:pt x="215311" y="347942"/>
                </a:lnTo>
                <a:lnTo>
                  <a:pt x="228444" y="329117"/>
                </a:lnTo>
                <a:lnTo>
                  <a:pt x="249773" y="316487"/>
                </a:lnTo>
                <a:lnTo>
                  <a:pt x="278841" y="311873"/>
                </a:lnTo>
                <a:lnTo>
                  <a:pt x="546988" y="311873"/>
                </a:lnTo>
                <a:lnTo>
                  <a:pt x="546988" y="240957"/>
                </a:lnTo>
                <a:lnTo>
                  <a:pt x="327418" y="240957"/>
                </a:lnTo>
                <a:lnTo>
                  <a:pt x="304282" y="233814"/>
                </a:lnTo>
                <a:lnTo>
                  <a:pt x="272765" y="227587"/>
                </a:lnTo>
                <a:lnTo>
                  <a:pt x="237241" y="223183"/>
                </a:lnTo>
                <a:lnTo>
                  <a:pt x="202082" y="221513"/>
                </a:lnTo>
                <a:close/>
              </a:path>
              <a:path w="547369" h="552450">
                <a:moveTo>
                  <a:pt x="546988" y="485787"/>
                </a:moveTo>
                <a:lnTo>
                  <a:pt x="326453" y="485787"/>
                </a:lnTo>
                <a:lnTo>
                  <a:pt x="326453" y="539216"/>
                </a:lnTo>
                <a:lnTo>
                  <a:pt x="546988" y="539216"/>
                </a:lnTo>
                <a:lnTo>
                  <a:pt x="546988" y="485787"/>
                </a:lnTo>
                <a:close/>
              </a:path>
              <a:path w="547369" h="552450">
                <a:moveTo>
                  <a:pt x="546988" y="311873"/>
                </a:moveTo>
                <a:lnTo>
                  <a:pt x="278841" y="311873"/>
                </a:lnTo>
                <a:lnTo>
                  <a:pt x="292748" y="312557"/>
                </a:lnTo>
                <a:lnTo>
                  <a:pt x="306287" y="314425"/>
                </a:lnTo>
                <a:lnTo>
                  <a:pt x="318733" y="317204"/>
                </a:lnTo>
                <a:lnTo>
                  <a:pt x="329361" y="320624"/>
                </a:lnTo>
                <a:lnTo>
                  <a:pt x="329361" y="342963"/>
                </a:lnTo>
                <a:lnTo>
                  <a:pt x="324200" y="377028"/>
                </a:lnTo>
                <a:lnTo>
                  <a:pt x="309930" y="402713"/>
                </a:lnTo>
                <a:lnTo>
                  <a:pt x="288374" y="418926"/>
                </a:lnTo>
                <a:lnTo>
                  <a:pt x="261353" y="424573"/>
                </a:lnTo>
                <a:lnTo>
                  <a:pt x="546988" y="424573"/>
                </a:lnTo>
                <a:lnTo>
                  <a:pt x="546988" y="311873"/>
                </a:lnTo>
                <a:close/>
              </a:path>
              <a:path w="547369" h="552450">
                <a:moveTo>
                  <a:pt x="537757" y="155447"/>
                </a:moveTo>
                <a:lnTo>
                  <a:pt x="229285" y="155447"/>
                </a:lnTo>
                <a:lnTo>
                  <a:pt x="273315" y="160610"/>
                </a:lnTo>
                <a:lnTo>
                  <a:pt x="303860" y="175610"/>
                </a:lnTo>
                <a:lnTo>
                  <a:pt x="321650" y="199719"/>
                </a:lnTo>
                <a:lnTo>
                  <a:pt x="327418" y="232206"/>
                </a:lnTo>
                <a:lnTo>
                  <a:pt x="327418" y="240957"/>
                </a:lnTo>
                <a:lnTo>
                  <a:pt x="546988" y="240957"/>
                </a:lnTo>
                <a:lnTo>
                  <a:pt x="546988" y="237058"/>
                </a:lnTo>
                <a:lnTo>
                  <a:pt x="543937" y="184020"/>
                </a:lnTo>
                <a:lnTo>
                  <a:pt x="537757" y="155447"/>
                </a:lnTo>
                <a:close/>
              </a:path>
              <a:path w="547369" h="552450">
                <a:moveTo>
                  <a:pt x="267182" y="0"/>
                </a:moveTo>
                <a:lnTo>
                  <a:pt x="214373" y="1803"/>
                </a:lnTo>
                <a:lnTo>
                  <a:pt x="166276" y="6964"/>
                </a:lnTo>
                <a:lnTo>
                  <a:pt x="122238" y="15109"/>
                </a:lnTo>
                <a:lnTo>
                  <a:pt x="81605" y="25866"/>
                </a:lnTo>
                <a:lnTo>
                  <a:pt x="43726" y="38861"/>
                </a:lnTo>
                <a:lnTo>
                  <a:pt x="82588" y="185572"/>
                </a:lnTo>
                <a:lnTo>
                  <a:pt x="117532" y="173075"/>
                </a:lnTo>
                <a:lnTo>
                  <a:pt x="153022" y="163585"/>
                </a:lnTo>
                <a:lnTo>
                  <a:pt x="189969" y="157558"/>
                </a:lnTo>
                <a:lnTo>
                  <a:pt x="229285" y="155447"/>
                </a:lnTo>
                <a:lnTo>
                  <a:pt x="537757" y="155447"/>
                </a:lnTo>
                <a:lnTo>
                  <a:pt x="534238" y="139177"/>
                </a:lnTo>
                <a:lnTo>
                  <a:pt x="517070" y="101257"/>
                </a:lnTo>
                <a:lnTo>
                  <a:pt x="491616" y="68986"/>
                </a:lnTo>
                <a:lnTo>
                  <a:pt x="460721" y="43904"/>
                </a:lnTo>
                <a:lnTo>
                  <a:pt x="423530" y="24557"/>
                </a:lnTo>
                <a:lnTo>
                  <a:pt x="379343" y="10852"/>
                </a:lnTo>
                <a:lnTo>
                  <a:pt x="327460" y="2697"/>
                </a:lnTo>
                <a:lnTo>
                  <a:pt x="267182" y="0"/>
                </a:lnTo>
                <a:close/>
              </a:path>
            </a:pathLst>
          </a:custGeom>
          <a:solidFill>
            <a:srgbClr val="2A3E70"/>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15" name="object 15"/>
          <p:cNvSpPr/>
          <p:nvPr/>
        </p:nvSpPr>
        <p:spPr>
          <a:xfrm>
            <a:off x="3316819" y="1358421"/>
            <a:ext cx="598938" cy="713081"/>
          </a:xfrm>
          <a:custGeom>
            <a:avLst/>
            <a:gdLst/>
            <a:ahLst/>
            <a:cxnLst/>
            <a:rect l="l" t="t" r="r" b="b"/>
            <a:pathLst>
              <a:path w="606425" h="721994">
                <a:moveTo>
                  <a:pt x="226364" y="166141"/>
                </a:moveTo>
                <a:lnTo>
                  <a:pt x="185594" y="170203"/>
                </a:lnTo>
                <a:lnTo>
                  <a:pt x="147255" y="182085"/>
                </a:lnTo>
                <a:lnTo>
                  <a:pt x="111978" y="201331"/>
                </a:lnTo>
                <a:lnTo>
                  <a:pt x="80395" y="227486"/>
                </a:lnTo>
                <a:lnTo>
                  <a:pt x="53137" y="260095"/>
                </a:lnTo>
                <a:lnTo>
                  <a:pt x="30837" y="298701"/>
                </a:lnTo>
                <a:lnTo>
                  <a:pt x="14126" y="342848"/>
                </a:lnTo>
                <a:lnTo>
                  <a:pt x="3636" y="392083"/>
                </a:lnTo>
                <a:lnTo>
                  <a:pt x="65" y="444982"/>
                </a:lnTo>
                <a:lnTo>
                  <a:pt x="0" y="447890"/>
                </a:lnTo>
                <a:lnTo>
                  <a:pt x="3607" y="500020"/>
                </a:lnTo>
                <a:lnTo>
                  <a:pt x="14035" y="547904"/>
                </a:lnTo>
                <a:lnTo>
                  <a:pt x="30692" y="591038"/>
                </a:lnTo>
                <a:lnTo>
                  <a:pt x="52987" y="628918"/>
                </a:lnTo>
                <a:lnTo>
                  <a:pt x="80327" y="661041"/>
                </a:lnTo>
                <a:lnTo>
                  <a:pt x="112123" y="686903"/>
                </a:lnTo>
                <a:lnTo>
                  <a:pt x="147781" y="705999"/>
                </a:lnTo>
                <a:lnTo>
                  <a:pt x="186710" y="717826"/>
                </a:lnTo>
                <a:lnTo>
                  <a:pt x="228320" y="721880"/>
                </a:lnTo>
                <a:lnTo>
                  <a:pt x="281873" y="715201"/>
                </a:lnTo>
                <a:lnTo>
                  <a:pt x="323770" y="697591"/>
                </a:lnTo>
                <a:lnTo>
                  <a:pt x="357290" y="672695"/>
                </a:lnTo>
                <a:lnTo>
                  <a:pt x="385711" y="644156"/>
                </a:lnTo>
                <a:lnTo>
                  <a:pt x="606259" y="644156"/>
                </a:lnTo>
                <a:lnTo>
                  <a:pt x="606259" y="540194"/>
                </a:lnTo>
                <a:lnTo>
                  <a:pt x="302145" y="540194"/>
                </a:lnTo>
                <a:lnTo>
                  <a:pt x="267024" y="532832"/>
                </a:lnTo>
                <a:lnTo>
                  <a:pt x="239002" y="512629"/>
                </a:lnTo>
                <a:lnTo>
                  <a:pt x="220451" y="482405"/>
                </a:lnTo>
                <a:lnTo>
                  <a:pt x="213740" y="444982"/>
                </a:lnTo>
                <a:lnTo>
                  <a:pt x="213740" y="443039"/>
                </a:lnTo>
                <a:lnTo>
                  <a:pt x="220451" y="405622"/>
                </a:lnTo>
                <a:lnTo>
                  <a:pt x="239002" y="375397"/>
                </a:lnTo>
                <a:lnTo>
                  <a:pt x="267024" y="355191"/>
                </a:lnTo>
                <a:lnTo>
                  <a:pt x="302145" y="347827"/>
                </a:lnTo>
                <a:lnTo>
                  <a:pt x="606259" y="347827"/>
                </a:lnTo>
                <a:lnTo>
                  <a:pt x="606259" y="239014"/>
                </a:lnTo>
                <a:lnTo>
                  <a:pt x="385711" y="239014"/>
                </a:lnTo>
                <a:lnTo>
                  <a:pt x="357806" y="211639"/>
                </a:lnTo>
                <a:lnTo>
                  <a:pt x="323526" y="188366"/>
                </a:lnTo>
                <a:lnTo>
                  <a:pt x="280502" y="172198"/>
                </a:lnTo>
                <a:lnTo>
                  <a:pt x="226364" y="166141"/>
                </a:lnTo>
                <a:close/>
              </a:path>
              <a:path w="606425" h="721994">
                <a:moveTo>
                  <a:pt x="606259" y="644156"/>
                </a:moveTo>
                <a:lnTo>
                  <a:pt x="385711" y="644156"/>
                </a:lnTo>
                <a:lnTo>
                  <a:pt x="385711" y="709244"/>
                </a:lnTo>
                <a:lnTo>
                  <a:pt x="606259" y="709244"/>
                </a:lnTo>
                <a:lnTo>
                  <a:pt x="606259" y="644156"/>
                </a:lnTo>
                <a:close/>
              </a:path>
              <a:path w="606425" h="721994">
                <a:moveTo>
                  <a:pt x="606259" y="347827"/>
                </a:moveTo>
                <a:lnTo>
                  <a:pt x="302145" y="347827"/>
                </a:lnTo>
                <a:lnTo>
                  <a:pt x="337279" y="355326"/>
                </a:lnTo>
                <a:lnTo>
                  <a:pt x="365304" y="375759"/>
                </a:lnTo>
                <a:lnTo>
                  <a:pt x="383854" y="406029"/>
                </a:lnTo>
                <a:lnTo>
                  <a:pt x="390563" y="443039"/>
                </a:lnTo>
                <a:lnTo>
                  <a:pt x="390563" y="444982"/>
                </a:lnTo>
                <a:lnTo>
                  <a:pt x="383854" y="482405"/>
                </a:lnTo>
                <a:lnTo>
                  <a:pt x="365304" y="512629"/>
                </a:lnTo>
                <a:lnTo>
                  <a:pt x="337279" y="532832"/>
                </a:lnTo>
                <a:lnTo>
                  <a:pt x="302145" y="540194"/>
                </a:lnTo>
                <a:lnTo>
                  <a:pt x="606259" y="540194"/>
                </a:lnTo>
                <a:lnTo>
                  <a:pt x="606259" y="347827"/>
                </a:lnTo>
                <a:close/>
              </a:path>
              <a:path w="606425" h="721994">
                <a:moveTo>
                  <a:pt x="606259" y="0"/>
                </a:moveTo>
                <a:lnTo>
                  <a:pt x="385711" y="0"/>
                </a:lnTo>
                <a:lnTo>
                  <a:pt x="385711" y="239014"/>
                </a:lnTo>
                <a:lnTo>
                  <a:pt x="606259" y="239014"/>
                </a:lnTo>
                <a:lnTo>
                  <a:pt x="606259" y="0"/>
                </a:lnTo>
                <a:close/>
              </a:path>
            </a:pathLst>
          </a:custGeom>
          <a:solidFill>
            <a:srgbClr val="2A3E70"/>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16" name="object 16"/>
          <p:cNvSpPr/>
          <p:nvPr/>
        </p:nvSpPr>
        <p:spPr>
          <a:xfrm>
            <a:off x="3964453" y="1522502"/>
            <a:ext cx="589531" cy="549393"/>
          </a:xfrm>
          <a:custGeom>
            <a:avLst/>
            <a:gdLst/>
            <a:ahLst/>
            <a:cxnLst/>
            <a:rect l="l" t="t" r="r" b="b"/>
            <a:pathLst>
              <a:path w="596900" h="556260">
                <a:moveTo>
                  <a:pt x="299250" y="0"/>
                </a:moveTo>
                <a:lnTo>
                  <a:pt x="248372" y="3740"/>
                </a:lnTo>
                <a:lnTo>
                  <a:pt x="200969" y="14535"/>
                </a:lnTo>
                <a:lnTo>
                  <a:pt x="157484" y="31743"/>
                </a:lnTo>
                <a:lnTo>
                  <a:pt x="118360" y="54722"/>
                </a:lnTo>
                <a:lnTo>
                  <a:pt x="84040" y="82830"/>
                </a:lnTo>
                <a:lnTo>
                  <a:pt x="54967" y="115428"/>
                </a:lnTo>
                <a:lnTo>
                  <a:pt x="31583" y="151872"/>
                </a:lnTo>
                <a:lnTo>
                  <a:pt x="14332" y="191523"/>
                </a:lnTo>
                <a:lnTo>
                  <a:pt x="3656" y="233738"/>
                </a:lnTo>
                <a:lnTo>
                  <a:pt x="0" y="277876"/>
                </a:lnTo>
                <a:lnTo>
                  <a:pt x="0" y="279819"/>
                </a:lnTo>
                <a:lnTo>
                  <a:pt x="3628" y="323902"/>
                </a:lnTo>
                <a:lnTo>
                  <a:pt x="14224" y="365969"/>
                </a:lnTo>
                <a:lnTo>
                  <a:pt x="31348" y="405402"/>
                </a:lnTo>
                <a:lnTo>
                  <a:pt x="54564" y="441582"/>
                </a:lnTo>
                <a:lnTo>
                  <a:pt x="83435" y="473892"/>
                </a:lnTo>
                <a:lnTo>
                  <a:pt x="117524" y="501713"/>
                </a:lnTo>
                <a:lnTo>
                  <a:pt x="156392" y="524428"/>
                </a:lnTo>
                <a:lnTo>
                  <a:pt x="199604" y="541418"/>
                </a:lnTo>
                <a:lnTo>
                  <a:pt x="246721" y="552065"/>
                </a:lnTo>
                <a:lnTo>
                  <a:pt x="297307" y="555752"/>
                </a:lnTo>
                <a:lnTo>
                  <a:pt x="348181" y="552011"/>
                </a:lnTo>
                <a:lnTo>
                  <a:pt x="395581" y="541216"/>
                </a:lnTo>
                <a:lnTo>
                  <a:pt x="439063" y="524008"/>
                </a:lnTo>
                <a:lnTo>
                  <a:pt x="478186" y="501029"/>
                </a:lnTo>
                <a:lnTo>
                  <a:pt x="512505" y="472921"/>
                </a:lnTo>
                <a:lnTo>
                  <a:pt x="541577" y="440323"/>
                </a:lnTo>
                <a:lnTo>
                  <a:pt x="564961" y="403879"/>
                </a:lnTo>
                <a:lnTo>
                  <a:pt x="578777" y="372122"/>
                </a:lnTo>
                <a:lnTo>
                  <a:pt x="299250" y="372122"/>
                </a:lnTo>
                <a:lnTo>
                  <a:pt x="265094" y="364774"/>
                </a:lnTo>
                <a:lnTo>
                  <a:pt x="237313" y="344673"/>
                </a:lnTo>
                <a:lnTo>
                  <a:pt x="218641" y="314735"/>
                </a:lnTo>
                <a:lnTo>
                  <a:pt x="211810" y="277876"/>
                </a:lnTo>
                <a:lnTo>
                  <a:pt x="211810" y="275932"/>
                </a:lnTo>
                <a:lnTo>
                  <a:pt x="218200" y="240197"/>
                </a:lnTo>
                <a:lnTo>
                  <a:pt x="235975" y="210835"/>
                </a:lnTo>
                <a:lnTo>
                  <a:pt x="263042" y="190947"/>
                </a:lnTo>
                <a:lnTo>
                  <a:pt x="297307" y="183629"/>
                </a:lnTo>
                <a:lnTo>
                  <a:pt x="579649" y="183629"/>
                </a:lnTo>
                <a:lnTo>
                  <a:pt x="565198" y="150349"/>
                </a:lnTo>
                <a:lnTo>
                  <a:pt x="541983" y="114169"/>
                </a:lnTo>
                <a:lnTo>
                  <a:pt x="513114" y="81859"/>
                </a:lnTo>
                <a:lnTo>
                  <a:pt x="479028" y="54038"/>
                </a:lnTo>
                <a:lnTo>
                  <a:pt x="440161" y="31323"/>
                </a:lnTo>
                <a:lnTo>
                  <a:pt x="396951" y="14333"/>
                </a:lnTo>
                <a:lnTo>
                  <a:pt x="349835" y="3686"/>
                </a:lnTo>
                <a:lnTo>
                  <a:pt x="299250" y="0"/>
                </a:lnTo>
                <a:close/>
              </a:path>
              <a:path w="596900" h="556260">
                <a:moveTo>
                  <a:pt x="579649" y="183629"/>
                </a:moveTo>
                <a:lnTo>
                  <a:pt x="297307" y="183629"/>
                </a:lnTo>
                <a:lnTo>
                  <a:pt x="331463" y="190977"/>
                </a:lnTo>
                <a:lnTo>
                  <a:pt x="359243" y="211078"/>
                </a:lnTo>
                <a:lnTo>
                  <a:pt x="377915" y="241016"/>
                </a:lnTo>
                <a:lnTo>
                  <a:pt x="384746" y="277876"/>
                </a:lnTo>
                <a:lnTo>
                  <a:pt x="384746" y="279819"/>
                </a:lnTo>
                <a:lnTo>
                  <a:pt x="378354" y="315554"/>
                </a:lnTo>
                <a:lnTo>
                  <a:pt x="360576" y="344916"/>
                </a:lnTo>
                <a:lnTo>
                  <a:pt x="333509" y="364804"/>
                </a:lnTo>
                <a:lnTo>
                  <a:pt x="299250" y="372122"/>
                </a:lnTo>
                <a:lnTo>
                  <a:pt x="578777" y="372122"/>
                </a:lnTo>
                <a:lnTo>
                  <a:pt x="582212" y="364228"/>
                </a:lnTo>
                <a:lnTo>
                  <a:pt x="592887" y="322013"/>
                </a:lnTo>
                <a:lnTo>
                  <a:pt x="596544" y="277876"/>
                </a:lnTo>
                <a:lnTo>
                  <a:pt x="596544" y="275932"/>
                </a:lnTo>
                <a:lnTo>
                  <a:pt x="592915" y="231849"/>
                </a:lnTo>
                <a:lnTo>
                  <a:pt x="582321" y="189782"/>
                </a:lnTo>
                <a:lnTo>
                  <a:pt x="579649" y="183629"/>
                </a:lnTo>
                <a:close/>
              </a:path>
            </a:pathLst>
          </a:custGeom>
          <a:solidFill>
            <a:srgbClr val="2A3E70"/>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17" name="object 17"/>
          <p:cNvSpPr/>
          <p:nvPr/>
        </p:nvSpPr>
        <p:spPr>
          <a:xfrm>
            <a:off x="4602510" y="1527308"/>
            <a:ext cx="381941" cy="531832"/>
          </a:xfrm>
          <a:custGeom>
            <a:avLst/>
            <a:gdLst/>
            <a:ahLst/>
            <a:cxnLst/>
            <a:rect l="l" t="t" r="r" b="b"/>
            <a:pathLst>
              <a:path w="386714" h="538480">
                <a:moveTo>
                  <a:pt x="386689" y="0"/>
                </a:moveTo>
                <a:lnTo>
                  <a:pt x="338719" y="3528"/>
                </a:lnTo>
                <a:lnTo>
                  <a:pt x="299100" y="17970"/>
                </a:lnTo>
                <a:lnTo>
                  <a:pt x="266851" y="42113"/>
                </a:lnTo>
                <a:lnTo>
                  <a:pt x="240994" y="74745"/>
                </a:lnTo>
                <a:lnTo>
                  <a:pt x="220548" y="114655"/>
                </a:lnTo>
                <a:lnTo>
                  <a:pt x="220548" y="7772"/>
                </a:lnTo>
                <a:lnTo>
                  <a:pt x="0" y="7772"/>
                </a:lnTo>
                <a:lnTo>
                  <a:pt x="0" y="538251"/>
                </a:lnTo>
                <a:lnTo>
                  <a:pt x="220548" y="538251"/>
                </a:lnTo>
                <a:lnTo>
                  <a:pt x="220548" y="403199"/>
                </a:lnTo>
                <a:lnTo>
                  <a:pt x="224649" y="349861"/>
                </a:lnTo>
                <a:lnTo>
                  <a:pt x="236847" y="307126"/>
                </a:lnTo>
                <a:lnTo>
                  <a:pt x="256979" y="274593"/>
                </a:lnTo>
                <a:lnTo>
                  <a:pt x="320403" y="238508"/>
                </a:lnTo>
                <a:lnTo>
                  <a:pt x="363372" y="234149"/>
                </a:lnTo>
                <a:lnTo>
                  <a:pt x="386689" y="234149"/>
                </a:lnTo>
                <a:lnTo>
                  <a:pt x="386689" y="0"/>
                </a:lnTo>
                <a:close/>
              </a:path>
            </a:pathLst>
          </a:custGeom>
          <a:solidFill>
            <a:srgbClr val="2A3E70"/>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32" name="object 32"/>
          <p:cNvSpPr txBox="1"/>
          <p:nvPr/>
        </p:nvSpPr>
        <p:spPr>
          <a:xfrm>
            <a:off x="2363500" y="3644011"/>
            <a:ext cx="2958316" cy="240549"/>
          </a:xfrm>
          <a:prstGeom prst="rect">
            <a:avLst/>
          </a:prstGeom>
        </p:spPr>
        <p:txBody>
          <a:bodyPr vert="horz" wrap="square" lIns="0" tIns="12544" rIns="0" bIns="0" rtlCol="0">
            <a:spAutoFit/>
          </a:bodyPr>
          <a:lstStyle/>
          <a:p>
            <a:pPr marL="12543" algn="l" defTabSz="903114" rtl="0">
              <a:spcBef>
                <a:spcPts val="99"/>
              </a:spcBef>
            </a:pPr>
            <a:r>
              <a:rPr lang="en-US" sz="1481" kern="1200" spc="5" dirty="0">
                <a:solidFill>
                  <a:prstClr val="black"/>
                </a:solidFill>
                <a:latin typeface="Verdana"/>
                <a:ea typeface="+mn-ea"/>
                <a:cs typeface="Verdana"/>
              </a:rPr>
              <a:t>Houston</a:t>
            </a:r>
            <a:r>
              <a:rPr lang="en-US" sz="1481" kern="1200" spc="-79" dirty="0">
                <a:solidFill>
                  <a:prstClr val="black"/>
                </a:solidFill>
                <a:latin typeface="Verdana"/>
                <a:ea typeface="+mn-ea"/>
                <a:cs typeface="Verdana"/>
              </a:rPr>
              <a:t> </a:t>
            </a:r>
            <a:r>
              <a:rPr lang="en-US" sz="1481" kern="1200" spc="-226" dirty="0">
                <a:solidFill>
                  <a:prstClr val="black"/>
                </a:solidFill>
                <a:latin typeface="Verdana"/>
                <a:ea typeface="+mn-ea"/>
                <a:cs typeface="Verdana"/>
              </a:rPr>
              <a:t>|</a:t>
            </a:r>
            <a:r>
              <a:rPr lang="en-US" sz="1481" kern="1200" spc="-79" dirty="0">
                <a:solidFill>
                  <a:prstClr val="black"/>
                </a:solidFill>
                <a:latin typeface="Verdana"/>
                <a:ea typeface="+mn-ea"/>
                <a:cs typeface="Verdana"/>
              </a:rPr>
              <a:t> </a:t>
            </a:r>
            <a:r>
              <a:rPr lang="en-US" sz="1481" kern="1200" spc="5" dirty="0">
                <a:solidFill>
                  <a:prstClr val="black"/>
                </a:solidFill>
                <a:latin typeface="Verdana"/>
                <a:ea typeface="+mn-ea"/>
                <a:cs typeface="Verdana"/>
              </a:rPr>
              <a:t>October</a:t>
            </a:r>
            <a:r>
              <a:rPr lang="en-US" sz="1481" kern="1200" spc="-79" dirty="0">
                <a:solidFill>
                  <a:prstClr val="black"/>
                </a:solidFill>
                <a:latin typeface="Verdana"/>
                <a:ea typeface="+mn-ea"/>
                <a:cs typeface="Verdana"/>
              </a:rPr>
              <a:t> </a:t>
            </a:r>
            <a:r>
              <a:rPr lang="en-US" sz="1481" kern="1200" spc="-15" dirty="0">
                <a:solidFill>
                  <a:prstClr val="black"/>
                </a:solidFill>
                <a:latin typeface="Verdana"/>
                <a:ea typeface="+mn-ea"/>
                <a:cs typeface="Verdana"/>
              </a:rPr>
              <a:t>2022</a:t>
            </a:r>
            <a:endParaRPr lang="en-US" sz="1481" kern="1200" dirty="0">
              <a:solidFill>
                <a:prstClr val="black"/>
              </a:solidFill>
              <a:latin typeface="Verdana"/>
              <a:ea typeface="+mn-ea"/>
              <a:cs typeface="Verdana"/>
            </a:endParaRPr>
          </a:p>
        </p:txBody>
      </p:sp>
      <p:grpSp>
        <p:nvGrpSpPr>
          <p:cNvPr id="33" name="object 33"/>
          <p:cNvGrpSpPr/>
          <p:nvPr/>
        </p:nvGrpSpPr>
        <p:grpSpPr>
          <a:xfrm>
            <a:off x="4846443" y="1024340"/>
            <a:ext cx="622770" cy="668553"/>
            <a:chOff x="4835585" y="997456"/>
            <a:chExt cx="630555" cy="676910"/>
          </a:xfrm>
        </p:grpSpPr>
        <p:sp>
          <p:nvSpPr>
            <p:cNvPr id="34" name="object 34"/>
            <p:cNvSpPr/>
            <p:nvPr/>
          </p:nvSpPr>
          <p:spPr>
            <a:xfrm>
              <a:off x="5104053" y="1369024"/>
              <a:ext cx="346710" cy="305435"/>
            </a:xfrm>
            <a:custGeom>
              <a:avLst/>
              <a:gdLst/>
              <a:ahLst/>
              <a:cxnLst/>
              <a:rect l="l" t="t" r="r" b="b"/>
              <a:pathLst>
                <a:path w="346710" h="305435">
                  <a:moveTo>
                    <a:pt x="310864" y="0"/>
                  </a:moveTo>
                  <a:lnTo>
                    <a:pt x="27063" y="89235"/>
                  </a:lnTo>
                  <a:lnTo>
                    <a:pt x="190" y="122598"/>
                  </a:lnTo>
                  <a:lnTo>
                    <a:pt x="0" y="126561"/>
                  </a:lnTo>
                  <a:lnTo>
                    <a:pt x="1364" y="136813"/>
                  </a:lnTo>
                  <a:lnTo>
                    <a:pt x="265290" y="299979"/>
                  </a:lnTo>
                  <a:lnTo>
                    <a:pt x="280095" y="304842"/>
                  </a:lnTo>
                  <a:lnTo>
                    <a:pt x="295095" y="303689"/>
                  </a:lnTo>
                  <a:lnTo>
                    <a:pt x="308568" y="296995"/>
                  </a:lnTo>
                  <a:lnTo>
                    <a:pt x="318795" y="285235"/>
                  </a:lnTo>
                  <a:lnTo>
                    <a:pt x="323658" y="270411"/>
                  </a:lnTo>
                  <a:lnTo>
                    <a:pt x="322503" y="255412"/>
                  </a:lnTo>
                  <a:lnTo>
                    <a:pt x="315805" y="241951"/>
                  </a:lnTo>
                  <a:lnTo>
                    <a:pt x="304038" y="231742"/>
                  </a:lnTo>
                  <a:lnTo>
                    <a:pt x="135915" y="136302"/>
                  </a:lnTo>
                  <a:lnTo>
                    <a:pt x="319697" y="76421"/>
                  </a:lnTo>
                  <a:lnTo>
                    <a:pt x="333263" y="68746"/>
                  </a:lnTo>
                  <a:lnTo>
                    <a:pt x="342511" y="56889"/>
                  </a:lnTo>
                  <a:lnTo>
                    <a:pt x="346641" y="42431"/>
                  </a:lnTo>
                  <a:lnTo>
                    <a:pt x="344855" y="26955"/>
                  </a:lnTo>
                  <a:lnTo>
                    <a:pt x="337189" y="13385"/>
                  </a:lnTo>
                  <a:lnTo>
                    <a:pt x="325327" y="4131"/>
                  </a:lnTo>
                  <a:lnTo>
                    <a:pt x="310864" y="0"/>
                  </a:lnTo>
                  <a:close/>
                </a:path>
              </a:pathLst>
            </a:custGeom>
            <a:solidFill>
              <a:srgbClr val="CA3F3E"/>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35" name="object 35"/>
            <p:cNvSpPr/>
            <p:nvPr/>
          </p:nvSpPr>
          <p:spPr>
            <a:xfrm>
              <a:off x="4835585" y="997456"/>
              <a:ext cx="295275" cy="325755"/>
            </a:xfrm>
            <a:custGeom>
              <a:avLst/>
              <a:gdLst/>
              <a:ahLst/>
              <a:cxnLst/>
              <a:rect l="l" t="t" r="r" b="b"/>
              <a:pathLst>
                <a:path w="295275" h="325755">
                  <a:moveTo>
                    <a:pt x="257062" y="0"/>
                  </a:moveTo>
                  <a:lnTo>
                    <a:pt x="242853" y="2762"/>
                  </a:lnTo>
                  <a:lnTo>
                    <a:pt x="230718" y="10656"/>
                  </a:lnTo>
                  <a:lnTo>
                    <a:pt x="222249" y="23033"/>
                  </a:lnTo>
                  <a:lnTo>
                    <a:pt x="149630" y="194267"/>
                  </a:lnTo>
                  <a:lnTo>
                    <a:pt x="72058" y="25217"/>
                  </a:lnTo>
                  <a:lnTo>
                    <a:pt x="63227" y="13090"/>
                  </a:lnTo>
                  <a:lnTo>
                    <a:pt x="50872" y="5550"/>
                  </a:lnTo>
                  <a:lnTo>
                    <a:pt x="36597" y="3198"/>
                  </a:lnTo>
                  <a:lnTo>
                    <a:pt x="22008" y="6637"/>
                  </a:lnTo>
                  <a:lnTo>
                    <a:pt x="9884" y="15458"/>
                  </a:lnTo>
                  <a:lnTo>
                    <a:pt x="2350" y="27814"/>
                  </a:lnTo>
                  <a:lnTo>
                    <a:pt x="0" y="42095"/>
                  </a:lnTo>
                  <a:lnTo>
                    <a:pt x="3428" y="56688"/>
                  </a:lnTo>
                  <a:lnTo>
                    <a:pt x="119785" y="310294"/>
                  </a:lnTo>
                  <a:lnTo>
                    <a:pt x="124751" y="315857"/>
                  </a:lnTo>
                  <a:lnTo>
                    <a:pt x="130796" y="319679"/>
                  </a:lnTo>
                  <a:lnTo>
                    <a:pt x="136866" y="323527"/>
                  </a:lnTo>
                  <a:lnTo>
                    <a:pt x="144042" y="325636"/>
                  </a:lnTo>
                  <a:lnTo>
                    <a:pt x="151522" y="325534"/>
                  </a:lnTo>
                  <a:lnTo>
                    <a:pt x="162360" y="323771"/>
                  </a:lnTo>
                  <a:lnTo>
                    <a:pt x="291768" y="52509"/>
                  </a:lnTo>
                  <a:lnTo>
                    <a:pt x="294781" y="37836"/>
                  </a:lnTo>
                  <a:lnTo>
                    <a:pt x="292038" y="23639"/>
                  </a:lnTo>
                  <a:lnTo>
                    <a:pt x="284157" y="11504"/>
                  </a:lnTo>
                  <a:lnTo>
                    <a:pt x="271753" y="3018"/>
                  </a:lnTo>
                  <a:lnTo>
                    <a:pt x="257062" y="0"/>
                  </a:lnTo>
                  <a:close/>
                </a:path>
              </a:pathLst>
            </a:custGeom>
            <a:solidFill>
              <a:srgbClr val="D3A321"/>
            </a:solidFill>
          </p:spPr>
          <p:txBody>
            <a:bodyPr wrap="square" lIns="0" tIns="0" rIns="0" bIns="0" rtlCol="0"/>
            <a:lstStyle/>
            <a:p>
              <a:pPr algn="l" defTabSz="903114" rtl="0"/>
              <a:endParaRPr sz="1778" kern="1200">
                <a:solidFill>
                  <a:prstClr val="black"/>
                </a:solidFill>
                <a:latin typeface="Calibri"/>
                <a:ea typeface="+mn-ea"/>
                <a:cs typeface="+mn-cs"/>
              </a:endParaRPr>
            </a:p>
          </p:txBody>
        </p:sp>
        <p:sp>
          <p:nvSpPr>
            <p:cNvPr id="36" name="object 36"/>
            <p:cNvSpPr/>
            <p:nvPr/>
          </p:nvSpPr>
          <p:spPr>
            <a:xfrm>
              <a:off x="5089500" y="997457"/>
              <a:ext cx="376555" cy="371475"/>
            </a:xfrm>
            <a:custGeom>
              <a:avLst/>
              <a:gdLst/>
              <a:ahLst/>
              <a:cxnLst/>
              <a:rect l="l" t="t" r="r" b="b"/>
              <a:pathLst>
                <a:path w="376554" h="371475">
                  <a:moveTo>
                    <a:pt x="160305" y="0"/>
                  </a:moveTo>
                  <a:lnTo>
                    <a:pt x="120970" y="26567"/>
                  </a:lnTo>
                  <a:lnTo>
                    <a:pt x="3038" y="312089"/>
                  </a:lnTo>
                  <a:lnTo>
                    <a:pt x="0" y="324196"/>
                  </a:lnTo>
                  <a:lnTo>
                    <a:pt x="526" y="336422"/>
                  </a:lnTo>
                  <a:lnTo>
                    <a:pt x="26007" y="368027"/>
                  </a:lnTo>
                  <a:lnTo>
                    <a:pt x="42750" y="371423"/>
                  </a:lnTo>
                  <a:lnTo>
                    <a:pt x="47653" y="371423"/>
                  </a:lnTo>
                  <a:lnTo>
                    <a:pt x="347779" y="263562"/>
                  </a:lnTo>
                  <a:lnTo>
                    <a:pt x="376043" y="225412"/>
                  </a:lnTo>
                  <a:lnTo>
                    <a:pt x="373522" y="208545"/>
                  </a:lnTo>
                  <a:lnTo>
                    <a:pt x="335383" y="180292"/>
                  </a:lnTo>
                  <a:lnTo>
                    <a:pt x="119573" y="254939"/>
                  </a:lnTo>
                  <a:lnTo>
                    <a:pt x="200345" y="59346"/>
                  </a:lnTo>
                  <a:lnTo>
                    <a:pt x="203610" y="42609"/>
                  </a:lnTo>
                  <a:lnTo>
                    <a:pt x="200319" y="26480"/>
                  </a:lnTo>
                  <a:lnTo>
                    <a:pt x="191219" y="12763"/>
                  </a:lnTo>
                  <a:lnTo>
                    <a:pt x="177053" y="3263"/>
                  </a:lnTo>
                  <a:lnTo>
                    <a:pt x="160305" y="0"/>
                  </a:lnTo>
                  <a:close/>
                </a:path>
              </a:pathLst>
            </a:custGeom>
            <a:solidFill>
              <a:srgbClr val="2A3E70"/>
            </a:solidFill>
          </p:spPr>
          <p:txBody>
            <a:bodyPr wrap="square" lIns="0" tIns="0" rIns="0" bIns="0" rtlCol="0"/>
            <a:lstStyle/>
            <a:p>
              <a:pPr algn="l" defTabSz="903114" rtl="0"/>
              <a:endParaRPr sz="1778" kern="1200">
                <a:solidFill>
                  <a:prstClr val="black"/>
                </a:solidFill>
                <a:latin typeface="Calibri"/>
                <a:ea typeface="+mn-ea"/>
                <a:cs typeface="+mn-cs"/>
              </a:endParaRPr>
            </a:p>
          </p:txBody>
        </p:sp>
      </p:grpSp>
      <p:sp>
        <p:nvSpPr>
          <p:cNvPr id="46" name="CuadroTexto 45">
            <a:extLst>
              <a:ext uri="{FF2B5EF4-FFF2-40B4-BE49-F238E27FC236}">
                <a16:creationId xmlns:a16="http://schemas.microsoft.com/office/drawing/2014/main" id="{063D45A4-B3CA-49C9-9B29-6BBA489500C1}"/>
              </a:ext>
            </a:extLst>
          </p:cNvPr>
          <p:cNvSpPr txBox="1"/>
          <p:nvPr/>
        </p:nvSpPr>
        <p:spPr>
          <a:xfrm>
            <a:off x="891234" y="2284252"/>
            <a:ext cx="4254903" cy="457048"/>
          </a:xfrm>
          <a:prstGeom prst="rect">
            <a:avLst/>
          </a:prstGeom>
          <a:noFill/>
        </p:spPr>
        <p:txBody>
          <a:bodyPr wrap="square" rtlCol="0">
            <a:spAutoFit/>
          </a:bodyPr>
          <a:lstStyle/>
          <a:p>
            <a:pPr algn="ctr" defTabSz="903114" rtl="0"/>
            <a:r>
              <a:rPr lang="en-US" sz="2370" kern="1200" dirty="0">
                <a:solidFill>
                  <a:srgbClr val="1F497D"/>
                </a:solidFill>
                <a:latin typeface="Calibri"/>
                <a:ea typeface="+mn-ea"/>
                <a:cs typeface="+mn-cs"/>
              </a:rPr>
              <a:t>Ministry of Energy and Mines</a:t>
            </a:r>
            <a:endParaRPr lang="es-EC" sz="2370" kern="1200" dirty="0">
              <a:solidFill>
                <a:srgbClr val="1F497D"/>
              </a:solidFill>
              <a:latin typeface="Calibri"/>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B96E074-CF08-B246-8439-1E6BEA3996DB}"/>
              </a:ext>
            </a:extLst>
          </p:cNvPr>
          <p:cNvSpPr txBox="1"/>
          <p:nvPr/>
        </p:nvSpPr>
        <p:spPr>
          <a:xfrm>
            <a:off x="990600" y="2032000"/>
            <a:ext cx="8382000"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2000" b="1"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GENERAL INFORMATION ON THE BIDDING PROCESS</a:t>
            </a:r>
          </a:p>
        </p:txBody>
      </p:sp>
      <p:pic>
        <p:nvPicPr>
          <p:cNvPr id="5" name="Imagen 4">
            <a:extLst>
              <a:ext uri="{FF2B5EF4-FFF2-40B4-BE49-F238E27FC236}">
                <a16:creationId xmlns:a16="http://schemas.microsoft.com/office/drawing/2014/main" id="{F8EB33A0-27B0-0C4C-A09D-CBE74146DBF1}"/>
              </a:ext>
            </a:extLst>
          </p:cNvPr>
          <p:cNvPicPr>
            <a:picLocks noChangeAspect="1"/>
          </p:cNvPicPr>
          <p:nvPr/>
        </p:nvPicPr>
        <p:blipFill>
          <a:blip r:embed="rId6"/>
          <a:stretch>
            <a:fillRect/>
          </a:stretch>
        </p:blipFill>
        <p:spPr>
          <a:xfrm>
            <a:off x="2945673" y="2689618"/>
            <a:ext cx="4471854" cy="1088208"/>
          </a:xfrm>
          <a:prstGeom prst="rect">
            <a:avLst/>
          </a:prstGeom>
        </p:spPr>
      </p:pic>
      <p:pic>
        <p:nvPicPr>
          <p:cNvPr id="6" name="Audio 5">
            <a:hlinkClick r:id="" action="ppaction://media"/>
            <a:extLst>
              <a:ext uri="{FF2B5EF4-FFF2-40B4-BE49-F238E27FC236}">
                <a16:creationId xmlns:a16="http://schemas.microsoft.com/office/drawing/2014/main" id="{1BD497C9-0446-40CA-98D2-D378795BC4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107649882"/>
      </p:ext>
    </p:extLst>
  </p:cSld>
  <p:clrMapOvr>
    <a:masterClrMapping/>
  </p:clrMapOvr>
  <mc:AlternateContent xmlns:mc="http://schemas.openxmlformats.org/markup-compatibility/2006" xmlns:p14="http://schemas.microsoft.com/office/powerpoint/2010/main">
    <mc:Choice Requires="p14">
      <p:transition spd="slow" p14:dur="2000" advTm="5426"/>
    </mc:Choice>
    <mc:Fallback xmlns="">
      <p:transition spd="slow" advTm="5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6" name="Rectángulo redondeado 5">
            <a:extLst>
              <a:ext uri="{FF2B5EF4-FFF2-40B4-BE49-F238E27FC236}">
                <a16:creationId xmlns:a16="http://schemas.microsoft.com/office/drawing/2014/main" id="{70826D66-37AB-734B-AB4E-F1A0939BCA43}"/>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CuadroTexto 10">
            <a:extLst>
              <a:ext uri="{FF2B5EF4-FFF2-40B4-BE49-F238E27FC236}">
                <a16:creationId xmlns:a16="http://schemas.microsoft.com/office/drawing/2014/main" id="{85790D91-B0C9-954F-ACCC-EBB9882B9488}"/>
              </a:ext>
            </a:extLst>
          </p:cNvPr>
          <p:cNvSpPr txBox="1"/>
          <p:nvPr/>
        </p:nvSpPr>
        <p:spPr>
          <a:xfrm>
            <a:off x="2438400" y="1472222"/>
            <a:ext cx="1561646" cy="46166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AGENDA </a:t>
            </a:r>
          </a:p>
        </p:txBody>
      </p:sp>
      <p:sp>
        <p:nvSpPr>
          <p:cNvPr id="4" name="Slide Number Placeholder 2">
            <a:extLst>
              <a:ext uri="{FF2B5EF4-FFF2-40B4-BE49-F238E27FC236}">
                <a16:creationId xmlns:a16="http://schemas.microsoft.com/office/drawing/2014/main" id="{E2B0EE0B-9636-42E1-87D7-338A310E8D31}"/>
              </a:ext>
            </a:extLst>
          </p:cNvPr>
          <p:cNvSpPr>
            <a:spLocks noGrp="1"/>
          </p:cNvSpPr>
          <p:nvPr>
            <p:ph type="sldNum" sz="quarter" idx="4294967295"/>
          </p:nvPr>
        </p:nvSpPr>
        <p:spPr>
          <a:xfrm>
            <a:off x="10946203" y="3085155"/>
            <a:ext cx="331397" cy="215444"/>
          </a:xfrm>
          <a:prstGeom prst="rect">
            <a:avLst/>
          </a:prstGeo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F51E3F37-9AAD-47DF-8687-7075731E3375}" type="slidenum">
              <a:rPr kumimoji="0" lang="en-US" sz="1400" b="0" i="0" u="none" strike="noStrike" kern="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3</a:t>
            </a:fld>
            <a:endParaRPr kumimoji="0" lang="en-US" sz="14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Placeholder 2">
            <a:hlinkClick r:id="rId9" action="ppaction://hlinksldjump"/>
            <a:extLst>
              <a:ext uri="{FF2B5EF4-FFF2-40B4-BE49-F238E27FC236}">
                <a16:creationId xmlns:a16="http://schemas.microsoft.com/office/drawing/2014/main" id="{9D6C70DB-458B-4F34-A6E8-3266192A6893}"/>
              </a:ext>
            </a:extLst>
          </p:cNvPr>
          <p:cNvSpPr>
            <a:spLocks noGrp="1"/>
          </p:cNvSpPr>
          <p:nvPr>
            <p:custDataLst>
              <p:tags r:id="rId1"/>
            </p:custDataLst>
          </p:nvPr>
        </p:nvSpPr>
        <p:spPr bwMode="gray">
          <a:xfrm>
            <a:off x="3429762" y="2184400"/>
            <a:ext cx="6400800" cy="622300"/>
          </a:xfrm>
          <a:prstGeom prst="rect">
            <a:avLst/>
          </a:prstGeom>
          <a:noFill/>
          <a:ln w="9525">
            <a:noFill/>
          </a:ln>
          <a:extLst>
            <a:ext uri="{909E8E84-426E-40DD-AFC4-6F175D3DCCD1}">
              <a14:hiddenFill xmlns:a14="http://schemas.microsoft.com/office/drawing/2010/main">
                <a:solidFill>
                  <a:srgbClr val="808080"/>
                </a:solidFill>
              </a14:hiddenFill>
            </a:ext>
            <a:ext uri="{91240B29-F687-4F45-9708-019B960494DF}">
              <a14:hiddenLine xmlns:a14="http://schemas.microsoft.com/office/drawing/2010/main" w="9525">
                <a:solidFill>
                  <a:schemeClr val="tx1"/>
                </a:solidFill>
              </a14:hiddenLine>
            </a:ext>
          </a:extLst>
        </p:spPr>
        <p:txBody>
          <a:bodyPr vert="horz" wrap="square" lIns="0" tIns="217488" rIns="0" bIns="217488"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18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Instructions</a:t>
            </a:r>
            <a:r>
              <a:rPr kumimoji="0" lang="es-CO" sz="18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for</a:t>
            </a:r>
            <a:r>
              <a:rPr kumimoji="0" lang="es-CO" sz="18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registration</a:t>
            </a:r>
            <a:r>
              <a:rPr kumimoji="0" lang="es-CO" sz="18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and </a:t>
            </a:r>
            <a:r>
              <a:rPr kumimoji="0" lang="es-CO" sz="180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qualification</a:t>
            </a:r>
            <a:r>
              <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of</a:t>
            </a:r>
            <a:r>
              <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companies</a:t>
            </a:r>
            <a:endPar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endParaRPr>
          </a:p>
        </p:txBody>
      </p:sp>
      <p:sp>
        <p:nvSpPr>
          <p:cNvPr id="14" name="Text Placeholder 2">
            <a:hlinkClick r:id="" action="ppaction://noaction"/>
            <a:extLst>
              <a:ext uri="{FF2B5EF4-FFF2-40B4-BE49-F238E27FC236}">
                <a16:creationId xmlns:a16="http://schemas.microsoft.com/office/drawing/2014/main" id="{19F57619-9167-46DB-8251-DBBD86E2CF22}"/>
              </a:ext>
            </a:extLst>
          </p:cNvPr>
          <p:cNvSpPr>
            <a:spLocks noGrp="1"/>
          </p:cNvSpPr>
          <p:nvPr>
            <p:custDataLst>
              <p:tags r:id="rId2"/>
            </p:custDataLst>
          </p:nvPr>
        </p:nvSpPr>
        <p:spPr bwMode="gray">
          <a:xfrm>
            <a:off x="3429762" y="3192877"/>
            <a:ext cx="6400800" cy="550862"/>
          </a:xfrm>
          <a:prstGeom prst="rect">
            <a:avLst/>
          </a:prstGeom>
          <a:noFill/>
          <a:ln w="9525">
            <a:noFill/>
          </a:ln>
          <a:extLst>
            <a:ext uri="{909E8E84-426E-40DD-AFC4-6F175D3DCCD1}">
              <a14:hiddenFill xmlns:a14="http://schemas.microsoft.com/office/drawing/2010/main">
                <a:solidFill>
                  <a:srgbClr val="808080"/>
                </a:solidFill>
              </a14:hiddenFill>
            </a:ext>
            <a:ext uri="{91240B29-F687-4F45-9708-019B960494DF}">
              <a14:hiddenLine xmlns:a14="http://schemas.microsoft.com/office/drawing/2010/main" w="9525">
                <a:solidFill>
                  <a:schemeClr val="tx1"/>
                </a:solidFill>
              </a14:hiddenLine>
            </a:ext>
          </a:extLst>
        </p:spPr>
        <p:txBody>
          <a:bodyPr vert="horz" wrap="square" lIns="0" tIns="217488" rIns="0" bIns="217488"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CO" sz="18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Instructions</a:t>
            </a:r>
            <a:r>
              <a:rPr kumimoji="0" lang="es-CO" sz="18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for</a:t>
            </a:r>
            <a:r>
              <a:rPr kumimoji="0" lang="es-CO" sz="18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b="1"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evaluation</a:t>
            </a:r>
            <a:r>
              <a:rPr kumimoji="0" lang="es-CO" sz="18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and </a:t>
            </a:r>
            <a:r>
              <a:rPr kumimoji="0" lang="es-CO" sz="180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qualification</a:t>
            </a:r>
            <a:r>
              <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of</a:t>
            </a:r>
            <a:r>
              <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kumimoji="0" lang="es-CO" sz="180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offers</a:t>
            </a:r>
            <a:endParaRPr kumimoji="0" lang="es-CO" sz="180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endParaRPr>
          </a:p>
        </p:txBody>
      </p:sp>
      <p:sp>
        <p:nvSpPr>
          <p:cNvPr id="15" name="Text Placeholder 2">
            <a:hlinkClick r:id="" action="ppaction://noaction"/>
            <a:extLst>
              <a:ext uri="{FF2B5EF4-FFF2-40B4-BE49-F238E27FC236}">
                <a16:creationId xmlns:a16="http://schemas.microsoft.com/office/drawing/2014/main" id="{6A5E33A9-BE9B-42C0-9E23-5767AF87C17E}"/>
              </a:ext>
            </a:extLst>
          </p:cNvPr>
          <p:cNvSpPr>
            <a:spLocks noGrp="1"/>
          </p:cNvSpPr>
          <p:nvPr>
            <p:custDataLst>
              <p:tags r:id="rId3"/>
            </p:custDataLst>
          </p:nvPr>
        </p:nvSpPr>
        <p:spPr bwMode="gray">
          <a:xfrm>
            <a:off x="3429762" y="4362988"/>
            <a:ext cx="4229100" cy="265066"/>
          </a:xfrm>
          <a:prstGeom prst="rect">
            <a:avLst/>
          </a:prstGeom>
          <a:noFill/>
          <a:ln w="9525">
            <a:noFill/>
          </a:ln>
          <a:extLst>
            <a:ext uri="{909E8E84-426E-40DD-AFC4-6F175D3DCCD1}">
              <a14:hiddenFill xmlns:a14="http://schemas.microsoft.com/office/drawing/2010/main">
                <a:solidFill>
                  <a:srgbClr val="808080"/>
                </a:solidFill>
              </a14:hiddenFill>
            </a:ext>
            <a:ext uri="{91240B29-F687-4F45-9708-019B960494DF}">
              <a14:hiddenLine xmlns:a14="http://schemas.microsoft.com/office/drawing/2010/main" w="9525">
                <a:solidFill>
                  <a:schemeClr val="tx1"/>
                </a:solidFill>
              </a14:hiddenLine>
            </a:ext>
          </a:extLst>
        </p:spPr>
        <p:txBody>
          <a:bodyPr vert="horz" wrap="none" lIns="0" tIns="355600" rIns="0" bIns="355600" numCol="1" spcCol="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s-CO" sz="1800" b="1" dirty="0">
                <a:solidFill>
                  <a:prstClr val="black"/>
                </a:solidFill>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General</a:t>
            </a:r>
            <a:r>
              <a:rPr lang="es-CO" sz="1800" dirty="0">
                <a:solidFill>
                  <a:prstClr val="black"/>
                </a:solidFill>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 </a:t>
            </a:r>
            <a:r>
              <a:rPr lang="es-CO" sz="1800" dirty="0" err="1">
                <a:solidFill>
                  <a:prstClr val="black"/>
                </a:solidFill>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rPr>
              <a:t>schedule</a:t>
            </a:r>
            <a:endParaRPr kumimoji="0" lang="es-CO"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Arial Narrow" panose="020B0606020202030204" pitchFamily="34" charset="0"/>
            </a:endParaRPr>
          </a:p>
        </p:txBody>
      </p:sp>
      <p:pic>
        <p:nvPicPr>
          <p:cNvPr id="2" name="Imagen 1">
            <a:extLst>
              <a:ext uri="{FF2B5EF4-FFF2-40B4-BE49-F238E27FC236}">
                <a16:creationId xmlns:a16="http://schemas.microsoft.com/office/drawing/2014/main" id="{E3B8B318-9C95-6E49-8438-9F9EFE2B9A7A}"/>
              </a:ext>
            </a:extLst>
          </p:cNvPr>
          <p:cNvPicPr>
            <a:picLocks noChangeAspect="1"/>
          </p:cNvPicPr>
          <p:nvPr/>
        </p:nvPicPr>
        <p:blipFill>
          <a:blip r:embed="rId10"/>
          <a:stretch>
            <a:fillRect/>
          </a:stretch>
        </p:blipFill>
        <p:spPr>
          <a:xfrm>
            <a:off x="2441986" y="2082698"/>
            <a:ext cx="882650" cy="825705"/>
          </a:xfrm>
          <a:prstGeom prst="rect">
            <a:avLst/>
          </a:prstGeom>
        </p:spPr>
      </p:pic>
      <p:pic>
        <p:nvPicPr>
          <p:cNvPr id="3" name="Imagen 2">
            <a:extLst>
              <a:ext uri="{FF2B5EF4-FFF2-40B4-BE49-F238E27FC236}">
                <a16:creationId xmlns:a16="http://schemas.microsoft.com/office/drawing/2014/main" id="{F9AF167B-EF2A-1E4C-AA22-F9903EDF1E5E}"/>
              </a:ext>
            </a:extLst>
          </p:cNvPr>
          <p:cNvPicPr>
            <a:picLocks noChangeAspect="1"/>
          </p:cNvPicPr>
          <p:nvPr/>
        </p:nvPicPr>
        <p:blipFill>
          <a:blip r:embed="rId11"/>
          <a:stretch>
            <a:fillRect/>
          </a:stretch>
        </p:blipFill>
        <p:spPr>
          <a:xfrm>
            <a:off x="2438400" y="3055456"/>
            <a:ext cx="882650" cy="825705"/>
          </a:xfrm>
          <a:prstGeom prst="rect">
            <a:avLst/>
          </a:prstGeom>
        </p:spPr>
      </p:pic>
      <p:pic>
        <p:nvPicPr>
          <p:cNvPr id="5" name="Imagen 4">
            <a:extLst>
              <a:ext uri="{FF2B5EF4-FFF2-40B4-BE49-F238E27FC236}">
                <a16:creationId xmlns:a16="http://schemas.microsoft.com/office/drawing/2014/main" id="{97211778-0635-0F41-8A21-B29D8941E4A0}"/>
              </a:ext>
            </a:extLst>
          </p:cNvPr>
          <p:cNvPicPr>
            <a:picLocks noChangeAspect="1"/>
          </p:cNvPicPr>
          <p:nvPr/>
        </p:nvPicPr>
        <p:blipFill>
          <a:blip r:embed="rId12"/>
          <a:stretch>
            <a:fillRect/>
          </a:stretch>
        </p:blipFill>
        <p:spPr>
          <a:xfrm>
            <a:off x="2442883" y="4082669"/>
            <a:ext cx="882650" cy="825705"/>
          </a:xfrm>
          <a:prstGeom prst="rect">
            <a:avLst/>
          </a:prstGeom>
        </p:spPr>
      </p:pic>
      <p:pic>
        <p:nvPicPr>
          <p:cNvPr id="8" name="Audio 7">
            <a:hlinkClick r:id="" action="ppaction://media"/>
            <a:extLst>
              <a:ext uri="{FF2B5EF4-FFF2-40B4-BE49-F238E27FC236}">
                <a16:creationId xmlns:a16="http://schemas.microsoft.com/office/drawing/2014/main" id="{DDFC5D5F-BD2E-4CE7-BC42-FDFFE416BD5C}"/>
              </a:ext>
            </a:extLst>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1676267926"/>
      </p:ext>
    </p:extLst>
  </p:cSld>
  <p:clrMapOvr>
    <a:masterClrMapping/>
  </p:clrMapOvr>
  <mc:AlternateContent xmlns:mc="http://schemas.openxmlformats.org/markup-compatibility/2006" xmlns:p14="http://schemas.microsoft.com/office/powerpoint/2010/main">
    <mc:Choice Requires="p14">
      <p:transition spd="slow" p14:dur="2000" advTm="16311"/>
    </mc:Choice>
    <mc:Fallback xmlns="">
      <p:transition spd="slow" advTm="16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85790D91-B0C9-954F-ACCC-EBB9882B9488}"/>
              </a:ext>
            </a:extLst>
          </p:cNvPr>
          <p:cNvSpPr txBox="1"/>
          <p:nvPr/>
        </p:nvSpPr>
        <p:spPr>
          <a:xfrm>
            <a:off x="374548" y="770272"/>
            <a:ext cx="5580374" cy="46166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COMPANY QUALIFICATION SCHEME</a:t>
            </a:r>
            <a:endPar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Rectángulo redondeado 36">
            <a:extLst>
              <a:ext uri="{FF2B5EF4-FFF2-40B4-BE49-F238E27FC236}">
                <a16:creationId xmlns:a16="http://schemas.microsoft.com/office/drawing/2014/main" id="{F33B76DC-2CB0-E449-8373-4F8F775BCFE8}"/>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Slide Number Placeholder 2">
            <a:extLst>
              <a:ext uri="{FF2B5EF4-FFF2-40B4-BE49-F238E27FC236}">
                <a16:creationId xmlns:a16="http://schemas.microsoft.com/office/drawing/2014/main" id="{5A88E32B-CF28-684A-A716-812FF279597F}"/>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F51E3F37-9AAD-47DF-8687-7075731E3375}" type="slidenum">
              <a:rPr kumimoji="0" lang="en-US" sz="1400" b="0" i="0" u="none" strike="noStrike" kern="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en-US" sz="14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Imagen 1">
            <a:extLst>
              <a:ext uri="{FF2B5EF4-FFF2-40B4-BE49-F238E27FC236}">
                <a16:creationId xmlns:a16="http://schemas.microsoft.com/office/drawing/2014/main" id="{AAD56793-A7D4-EE49-894B-EE1332E1BE0A}"/>
              </a:ext>
            </a:extLst>
          </p:cNvPr>
          <p:cNvPicPr>
            <a:picLocks noChangeAspect="1"/>
          </p:cNvPicPr>
          <p:nvPr/>
        </p:nvPicPr>
        <p:blipFill>
          <a:blip r:embed="rId6"/>
          <a:stretch>
            <a:fillRect/>
          </a:stretch>
        </p:blipFill>
        <p:spPr>
          <a:xfrm>
            <a:off x="2075137" y="1889037"/>
            <a:ext cx="7010400" cy="1240153"/>
          </a:xfrm>
          <a:prstGeom prst="rect">
            <a:avLst/>
          </a:prstGeom>
        </p:spPr>
      </p:pic>
      <p:sp>
        <p:nvSpPr>
          <p:cNvPr id="39" name="CuadroTexto 38">
            <a:extLst>
              <a:ext uri="{FF2B5EF4-FFF2-40B4-BE49-F238E27FC236}">
                <a16:creationId xmlns:a16="http://schemas.microsoft.com/office/drawing/2014/main" id="{893F2AB8-F724-3842-9CD2-4B1284F174CC}"/>
              </a:ext>
            </a:extLst>
          </p:cNvPr>
          <p:cNvSpPr txBox="1"/>
          <p:nvPr/>
        </p:nvSpPr>
        <p:spPr>
          <a:xfrm>
            <a:off x="1782162" y="3249690"/>
            <a:ext cx="1524000" cy="584775"/>
          </a:xfrm>
          <a:prstGeom prst="rect">
            <a:avLst/>
          </a:prstGeom>
          <a:noFill/>
        </p:spPr>
        <p:txBody>
          <a:bodyPr wrap="square">
            <a:spAutoFit/>
          </a:bodyPr>
          <a:lstStyle/>
          <a:p>
            <a:pPr marL="0" marR="0" lvl="0" indent="0" algn="ctr" defTabSz="914400" eaLnBrk="1" fontAlgn="b" latinLnBrk="0" hangingPunct="1">
              <a:lnSpc>
                <a:spcPct val="100000"/>
              </a:lnSpc>
              <a:spcBef>
                <a:spcPts val="0"/>
              </a:spcBef>
              <a:spcAft>
                <a:spcPts val="600"/>
              </a:spcAft>
              <a:buClrTx/>
              <a:buSzPct val="80000"/>
              <a:buFontTx/>
              <a:buNone/>
              <a:tabLst/>
              <a:defRPr/>
            </a:pPr>
            <a:r>
              <a:rPr lang="es-CO"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Right</a:t>
            </a:r>
            <a:r>
              <a:rPr lang="es-CO"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CO"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of</a:t>
            </a:r>
            <a:r>
              <a:rPr lang="es-CO" sz="16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CO" sz="16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Participation</a:t>
            </a:r>
            <a:endPar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CuadroTexto 39">
            <a:extLst>
              <a:ext uri="{FF2B5EF4-FFF2-40B4-BE49-F238E27FC236}">
                <a16:creationId xmlns:a16="http://schemas.microsoft.com/office/drawing/2014/main" id="{D7CA7F53-CAEB-7047-9689-DC63B219C424}"/>
              </a:ext>
            </a:extLst>
          </p:cNvPr>
          <p:cNvSpPr txBox="1"/>
          <p:nvPr/>
        </p:nvSpPr>
        <p:spPr>
          <a:xfrm>
            <a:off x="1635674" y="4060156"/>
            <a:ext cx="1816975" cy="1015663"/>
          </a:xfrm>
          <a:prstGeom prst="rect">
            <a:avLst/>
          </a:prstGeom>
          <a:noFill/>
        </p:spPr>
        <p:txBody>
          <a:bodyPr wrap="square">
            <a:spAutoFit/>
          </a:bodyPr>
          <a:lstStyle/>
          <a:p>
            <a:pPr algn="l"/>
            <a:r>
              <a:rPr lang="en-US" sz="1200" dirty="0">
                <a:effectLst/>
                <a:latin typeface="Segoe UI Web (West European)"/>
              </a:rPr>
              <a:t>Interested companies will have to pay</a:t>
            </a:r>
          </a:p>
          <a:p>
            <a:pPr algn="l"/>
            <a:r>
              <a:rPr lang="en-US" sz="1200" dirty="0">
                <a:effectLst/>
                <a:latin typeface="Segoe UI Web (West European)"/>
              </a:rPr>
              <a:t> US$ 100,000 for participation and access rights</a:t>
            </a:r>
          </a:p>
        </p:txBody>
      </p:sp>
      <p:sp>
        <p:nvSpPr>
          <p:cNvPr id="41" name="CuadroTexto 40">
            <a:extLst>
              <a:ext uri="{FF2B5EF4-FFF2-40B4-BE49-F238E27FC236}">
                <a16:creationId xmlns:a16="http://schemas.microsoft.com/office/drawing/2014/main" id="{23B548AA-5C29-2F45-896F-B0E9190E2F00}"/>
              </a:ext>
            </a:extLst>
          </p:cNvPr>
          <p:cNvSpPr txBox="1"/>
          <p:nvPr/>
        </p:nvSpPr>
        <p:spPr>
          <a:xfrm>
            <a:off x="3821825" y="3249690"/>
            <a:ext cx="1524000" cy="584775"/>
          </a:xfrm>
          <a:prstGeom prst="rect">
            <a:avLst/>
          </a:prstGeom>
          <a:noFill/>
        </p:spPr>
        <p:txBody>
          <a:bodyPr wrap="square">
            <a:spAutoFit/>
          </a:bodyPr>
          <a:lstStyle/>
          <a:p>
            <a:pPr marL="0" marR="0" lvl="0" indent="0" algn="ctr" defTabSz="914400" eaLnBrk="1" fontAlgn="b" latinLnBrk="0" hangingPunct="1">
              <a:lnSpc>
                <a:spcPct val="100000"/>
              </a:lnSpc>
              <a:spcBef>
                <a:spcPts val="0"/>
              </a:spcBef>
              <a:spcAft>
                <a:spcPts val="600"/>
              </a:spcAft>
              <a:buClrTx/>
              <a:buSzPct val="80000"/>
              <a:buFontTx/>
              <a:buNone/>
              <a:tabLst/>
              <a:defRPr/>
            </a:pPr>
            <a:r>
              <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Electronic </a:t>
            </a:r>
            <a:r>
              <a:rPr kumimoji="0" lang="es-CO"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Registration</a:t>
            </a:r>
            <a:endPar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CuadroTexto 41">
            <a:extLst>
              <a:ext uri="{FF2B5EF4-FFF2-40B4-BE49-F238E27FC236}">
                <a16:creationId xmlns:a16="http://schemas.microsoft.com/office/drawing/2014/main" id="{06A0CE62-6B21-F848-B9F5-B091513D264F}"/>
              </a:ext>
            </a:extLst>
          </p:cNvPr>
          <p:cNvSpPr txBox="1"/>
          <p:nvPr/>
        </p:nvSpPr>
        <p:spPr>
          <a:xfrm>
            <a:off x="3675337" y="4052211"/>
            <a:ext cx="1816975" cy="830997"/>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a:effectLst/>
                <a:latin typeface="Segoe UI Web (West European)"/>
              </a:rPr>
              <a:t>Registration and digital upload of information in the Virtual Platform of Qualifications </a:t>
            </a:r>
            <a:endPar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CuadroTexto 42">
            <a:extLst>
              <a:ext uri="{FF2B5EF4-FFF2-40B4-BE49-F238E27FC236}">
                <a16:creationId xmlns:a16="http://schemas.microsoft.com/office/drawing/2014/main" id="{3C3902A2-B54D-6C4C-B3EA-89A4D50C597A}"/>
              </a:ext>
            </a:extLst>
          </p:cNvPr>
          <p:cNvSpPr txBox="1"/>
          <p:nvPr/>
        </p:nvSpPr>
        <p:spPr>
          <a:xfrm>
            <a:off x="5715000" y="3249690"/>
            <a:ext cx="1670487" cy="584775"/>
          </a:xfrm>
          <a:prstGeom prst="rect">
            <a:avLst/>
          </a:prstGeom>
          <a:noFill/>
        </p:spPr>
        <p:txBody>
          <a:bodyPr wrap="square">
            <a:spAutoFit/>
          </a:bodyPr>
          <a:lstStyle/>
          <a:p>
            <a:pPr marL="0" marR="0" lvl="0" indent="0" algn="ctr" defTabSz="914400" eaLnBrk="1" fontAlgn="b" latinLnBrk="0" hangingPunct="1">
              <a:lnSpc>
                <a:spcPct val="100000"/>
              </a:lnSpc>
              <a:spcBef>
                <a:spcPts val="0"/>
              </a:spcBef>
              <a:spcAft>
                <a:spcPts val="600"/>
              </a:spcAft>
              <a:buClrTx/>
              <a:buSzPct val="80000"/>
              <a:buFontTx/>
              <a:buNone/>
              <a:tabLst/>
              <a:defRPr/>
            </a:pPr>
            <a:r>
              <a:rPr kumimoji="0" lang="es-CO"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Certificate</a:t>
            </a:r>
            <a:r>
              <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CO"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of</a:t>
            </a:r>
            <a:r>
              <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CO"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Qualification</a:t>
            </a:r>
            <a:endPar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CuadroTexto 43">
            <a:extLst>
              <a:ext uri="{FF2B5EF4-FFF2-40B4-BE49-F238E27FC236}">
                <a16:creationId xmlns:a16="http://schemas.microsoft.com/office/drawing/2014/main" id="{67BCBC4A-E422-2542-A75C-DD6E6095D967}"/>
              </a:ext>
            </a:extLst>
          </p:cNvPr>
          <p:cNvSpPr txBox="1"/>
          <p:nvPr/>
        </p:nvSpPr>
        <p:spPr>
          <a:xfrm>
            <a:off x="5641755" y="4052211"/>
            <a:ext cx="1816975"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dirty="0">
                <a:effectLst/>
                <a:latin typeface="Segoe UI Web (West European)"/>
              </a:rPr>
              <a:t>The Ministry will award a Certificate of Qualification</a:t>
            </a:r>
            <a:endPar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CuadroTexto 46">
            <a:extLst>
              <a:ext uri="{FF2B5EF4-FFF2-40B4-BE49-F238E27FC236}">
                <a16:creationId xmlns:a16="http://schemas.microsoft.com/office/drawing/2014/main" id="{B888E617-0735-B541-8FB0-D435E1795772}"/>
              </a:ext>
            </a:extLst>
          </p:cNvPr>
          <p:cNvSpPr txBox="1"/>
          <p:nvPr/>
        </p:nvSpPr>
        <p:spPr>
          <a:xfrm>
            <a:off x="7773058" y="3249690"/>
            <a:ext cx="1893175" cy="584775"/>
          </a:xfrm>
          <a:prstGeom prst="rect">
            <a:avLst/>
          </a:prstGeom>
          <a:noFill/>
        </p:spPr>
        <p:txBody>
          <a:bodyPr wrap="square">
            <a:spAutoFit/>
          </a:bodyPr>
          <a:lstStyle/>
          <a:p>
            <a:pPr marL="0" marR="0" lvl="0" indent="0" algn="ctr" defTabSz="914400" eaLnBrk="1" fontAlgn="b" latinLnBrk="0" hangingPunct="1">
              <a:lnSpc>
                <a:spcPct val="100000"/>
              </a:lnSpc>
              <a:spcBef>
                <a:spcPts val="0"/>
              </a:spcBef>
              <a:spcAft>
                <a:spcPts val="600"/>
              </a:spcAft>
              <a:buClrTx/>
              <a:buSzPct val="80000"/>
              <a:buFontTx/>
              <a:buNone/>
              <a:tabLst/>
              <a:defRPr/>
            </a:pPr>
            <a:r>
              <a:rPr kumimoji="0" lang="es-CO"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Submission</a:t>
            </a:r>
            <a:r>
              <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CO"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of</a:t>
            </a:r>
            <a:r>
              <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CO" sz="16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documentation</a:t>
            </a:r>
            <a:endParaRPr kumimoji="0" lang="es-CO" sz="16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8" name="CuadroTexto 47">
            <a:extLst>
              <a:ext uri="{FF2B5EF4-FFF2-40B4-BE49-F238E27FC236}">
                <a16:creationId xmlns:a16="http://schemas.microsoft.com/office/drawing/2014/main" id="{DEBA3A53-DAEA-AF46-817B-398AF152F8EA}"/>
              </a:ext>
            </a:extLst>
          </p:cNvPr>
          <p:cNvSpPr txBox="1"/>
          <p:nvPr/>
        </p:nvSpPr>
        <p:spPr>
          <a:xfrm>
            <a:off x="7860425" y="3937000"/>
            <a:ext cx="1816975" cy="120032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Prior to signing the contract, the winning bidder must submit the enabling documents in physical form</a:t>
            </a:r>
            <a:r>
              <a:rPr kumimoji="0" lang="es-CO" sz="12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5" name="CuadroTexto 4">
            <a:extLst>
              <a:ext uri="{FF2B5EF4-FFF2-40B4-BE49-F238E27FC236}">
                <a16:creationId xmlns:a16="http://schemas.microsoft.com/office/drawing/2014/main" id="{9365EA7F-0B8E-8C4A-A4EC-5A6A99D1E3EE}"/>
              </a:ext>
            </a:extLst>
          </p:cNvPr>
          <p:cNvSpPr txBox="1"/>
          <p:nvPr/>
        </p:nvSpPr>
        <p:spPr>
          <a:xfrm>
            <a:off x="2379937" y="2137876"/>
            <a:ext cx="447558"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3600" b="1" i="0" u="none" strike="noStrike" kern="0" cap="none" spc="0" normalizeH="0" baseline="0" noProof="0" dirty="0">
                <a:ln>
                  <a:noFill/>
                </a:ln>
                <a:solidFill>
                  <a:prstClr val="white">
                    <a:lumMod val="50000"/>
                  </a:prstClr>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49" name="CuadroTexto 48">
            <a:extLst>
              <a:ext uri="{FF2B5EF4-FFF2-40B4-BE49-F238E27FC236}">
                <a16:creationId xmlns:a16="http://schemas.microsoft.com/office/drawing/2014/main" id="{EE2D7E24-29D3-9E4D-8D50-D94A954371D8}"/>
              </a:ext>
            </a:extLst>
          </p:cNvPr>
          <p:cNvSpPr txBox="1"/>
          <p:nvPr/>
        </p:nvSpPr>
        <p:spPr>
          <a:xfrm>
            <a:off x="4387413" y="2137876"/>
            <a:ext cx="447558"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3600" b="1" i="0" u="none" strike="noStrike" kern="0" cap="none" spc="0" normalizeH="0" baseline="0" noProof="0" dirty="0">
                <a:ln>
                  <a:noFill/>
                </a:ln>
                <a:solidFill>
                  <a:prstClr val="white">
                    <a:lumMod val="50000"/>
                  </a:prstClr>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51" name="CuadroTexto 50">
            <a:extLst>
              <a:ext uri="{FF2B5EF4-FFF2-40B4-BE49-F238E27FC236}">
                <a16:creationId xmlns:a16="http://schemas.microsoft.com/office/drawing/2014/main" id="{88A7A9FD-FCB6-4E4F-AE64-8CB91F45D4B7}"/>
              </a:ext>
            </a:extLst>
          </p:cNvPr>
          <p:cNvSpPr txBox="1"/>
          <p:nvPr/>
        </p:nvSpPr>
        <p:spPr>
          <a:xfrm>
            <a:off x="6363358" y="2137876"/>
            <a:ext cx="447558"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3600" b="1" i="0" u="none" strike="noStrike" kern="0" cap="none" spc="0" normalizeH="0" baseline="0" noProof="0">
                <a:ln>
                  <a:noFill/>
                </a:ln>
                <a:solidFill>
                  <a:prstClr val="white">
                    <a:lumMod val="50000"/>
                  </a:prstClr>
                </a:solidFill>
                <a:effectLst/>
                <a:uLnTx/>
                <a:uFillTx/>
                <a:latin typeface="Open Sans" panose="020B0606030504020204" pitchFamily="34" charset="0"/>
                <a:ea typeface="Open Sans" panose="020B0606030504020204" pitchFamily="34" charset="0"/>
                <a:cs typeface="Open Sans" panose="020B0606030504020204" pitchFamily="34" charset="0"/>
              </a:rPr>
              <a:t>3</a:t>
            </a:r>
            <a:endParaRPr kumimoji="0" lang="es-EC" sz="3600" b="1" i="0" u="none" strike="noStrike" kern="0" cap="none" spc="0" normalizeH="0" baseline="0" noProof="0" dirty="0">
              <a:ln>
                <a:noFill/>
              </a:ln>
              <a:solidFill>
                <a:prstClr val="white">
                  <a:lumMod val="50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2" name="CuadroTexto 51">
            <a:extLst>
              <a:ext uri="{FF2B5EF4-FFF2-40B4-BE49-F238E27FC236}">
                <a16:creationId xmlns:a16="http://schemas.microsoft.com/office/drawing/2014/main" id="{1B5C6D6C-E380-8848-B80B-4041AAE3122F}"/>
              </a:ext>
            </a:extLst>
          </p:cNvPr>
          <p:cNvSpPr txBox="1"/>
          <p:nvPr/>
        </p:nvSpPr>
        <p:spPr>
          <a:xfrm>
            <a:off x="8339303" y="2137876"/>
            <a:ext cx="447558"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C" sz="3600" b="1" i="0" u="none" strike="noStrike" kern="0" cap="none" spc="0" normalizeH="0" baseline="0" noProof="0" dirty="0">
                <a:ln>
                  <a:noFill/>
                </a:ln>
                <a:solidFill>
                  <a:prstClr val="white">
                    <a:lumMod val="50000"/>
                  </a:prstClr>
                </a:solidFill>
                <a:effectLst/>
                <a:uLnTx/>
                <a:uFillTx/>
                <a:latin typeface="Open Sans" panose="020B0606030504020204" pitchFamily="34" charset="0"/>
                <a:ea typeface="Open Sans" panose="020B0606030504020204" pitchFamily="34" charset="0"/>
                <a:cs typeface="Open Sans" panose="020B0606030504020204" pitchFamily="34" charset="0"/>
              </a:rPr>
              <a:t>4</a:t>
            </a:r>
          </a:p>
        </p:txBody>
      </p:sp>
      <p:sp>
        <p:nvSpPr>
          <p:cNvPr id="6" name="CuadroTexto 5">
            <a:extLst>
              <a:ext uri="{FF2B5EF4-FFF2-40B4-BE49-F238E27FC236}">
                <a16:creationId xmlns:a16="http://schemas.microsoft.com/office/drawing/2014/main" id="{F3001B92-7ED3-CA4E-B801-7A9493DA4733}"/>
              </a:ext>
            </a:extLst>
          </p:cNvPr>
          <p:cNvSpPr txBox="1"/>
          <p:nvPr/>
        </p:nvSpPr>
        <p:spPr>
          <a:xfrm>
            <a:off x="4928802" y="1506527"/>
            <a:ext cx="130307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4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Company </a:t>
            </a:r>
            <a:r>
              <a:rPr kumimoji="0" lang="es-CO" sz="1400" b="0" i="0" u="none" strike="noStrike" kern="0" cap="none" spc="0" normalizeH="0" baseline="0" noProof="0" dirty="0" err="1">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Qualification</a:t>
            </a:r>
            <a:endParaRPr kumimoji="0" lang="es-CO" sz="14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3" name="CuadroTexto 52">
            <a:extLst>
              <a:ext uri="{FF2B5EF4-FFF2-40B4-BE49-F238E27FC236}">
                <a16:creationId xmlns:a16="http://schemas.microsoft.com/office/drawing/2014/main" id="{5491898A-591C-2041-BC83-FFE95F639EF8}"/>
              </a:ext>
            </a:extLst>
          </p:cNvPr>
          <p:cNvSpPr txBox="1"/>
          <p:nvPr/>
        </p:nvSpPr>
        <p:spPr>
          <a:xfrm>
            <a:off x="6901788" y="1506527"/>
            <a:ext cx="1113883"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CO" sz="1400" dirty="0" err="1">
                <a:solidFill>
                  <a:srgbClr val="EEECE1">
                    <a:lumMod val="25000"/>
                  </a:srgbClr>
                </a:solidFill>
                <a:latin typeface="Open Sans" panose="020B0606030504020204" pitchFamily="34" charset="0"/>
                <a:ea typeface="Open Sans" panose="020B0606030504020204" pitchFamily="34" charset="0"/>
                <a:cs typeface="Open Sans" panose="020B0606030504020204" pitchFamily="34" charset="0"/>
              </a:rPr>
              <a:t>Opening</a:t>
            </a:r>
            <a:r>
              <a:rPr lang="es-CO" sz="1400" dirty="0">
                <a:solidFill>
                  <a:srgbClr val="EEECE1">
                    <a:lumMod val="25000"/>
                  </a:srgbClr>
                </a:solidFill>
                <a:latin typeface="Open Sans" panose="020B0606030504020204" pitchFamily="34" charset="0"/>
                <a:ea typeface="Open Sans" panose="020B0606030504020204" pitchFamily="34" charset="0"/>
                <a:cs typeface="Open Sans" panose="020B0606030504020204" pitchFamily="34" charset="0"/>
              </a:rPr>
              <a:t> </a:t>
            </a:r>
            <a:r>
              <a:rPr lang="es-CO" sz="1400" dirty="0" err="1">
                <a:solidFill>
                  <a:srgbClr val="EEECE1">
                    <a:lumMod val="25000"/>
                  </a:srgbClr>
                </a:solidFill>
                <a:latin typeface="Open Sans" panose="020B0606030504020204" pitchFamily="34" charset="0"/>
                <a:ea typeface="Open Sans" panose="020B0606030504020204" pitchFamily="34" charset="0"/>
                <a:cs typeface="Open Sans" panose="020B0606030504020204" pitchFamily="34" charset="0"/>
              </a:rPr>
              <a:t>of</a:t>
            </a:r>
            <a:r>
              <a:rPr lang="es-CO" sz="1400" dirty="0">
                <a:solidFill>
                  <a:srgbClr val="EEECE1">
                    <a:lumMod val="25000"/>
                  </a:srgbClr>
                </a:solidFill>
                <a:latin typeface="Open Sans" panose="020B0606030504020204" pitchFamily="34" charset="0"/>
                <a:ea typeface="Open Sans" panose="020B0606030504020204" pitchFamily="34" charset="0"/>
                <a:cs typeface="Open Sans" panose="020B0606030504020204" pitchFamily="34" charset="0"/>
              </a:rPr>
              <a:t> </a:t>
            </a:r>
            <a:r>
              <a:rPr lang="es-CO" sz="1400" dirty="0" err="1">
                <a:solidFill>
                  <a:srgbClr val="EEECE1">
                    <a:lumMod val="25000"/>
                  </a:srgbClr>
                </a:solidFill>
                <a:latin typeface="Open Sans" panose="020B0606030504020204" pitchFamily="34" charset="0"/>
                <a:ea typeface="Open Sans" panose="020B0606030504020204" pitchFamily="34" charset="0"/>
                <a:cs typeface="Open Sans" panose="020B0606030504020204" pitchFamily="34" charset="0"/>
              </a:rPr>
              <a:t>Offers</a:t>
            </a:r>
            <a:endParaRPr kumimoji="0" lang="es-CO" sz="1400" b="0"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Audio 6">
            <a:hlinkClick r:id="" action="ppaction://media"/>
            <a:extLst>
              <a:ext uri="{FF2B5EF4-FFF2-40B4-BE49-F238E27FC236}">
                <a16:creationId xmlns:a16="http://schemas.microsoft.com/office/drawing/2014/main" id="{DC153A93-44CC-4037-9EF8-079C0DE9B4A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483130781"/>
      </p:ext>
    </p:extLst>
  </p:cSld>
  <p:clrMapOvr>
    <a:masterClrMapping/>
  </p:clrMapOvr>
  <mc:AlternateContent xmlns:mc="http://schemas.openxmlformats.org/markup-compatibility/2006" xmlns:p14="http://schemas.microsoft.com/office/powerpoint/2010/main">
    <mc:Choice Requires="p14">
      <p:transition spd="slow" p14:dur="2000" advTm="51675"/>
    </mc:Choice>
    <mc:Fallback xmlns="">
      <p:transition spd="slow" advTm="51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2644E20-4918-A342-91B7-AB04BC68DB30}"/>
              </a:ext>
            </a:extLst>
          </p:cNvPr>
          <p:cNvPicPr>
            <a:picLocks noChangeAspect="1"/>
          </p:cNvPicPr>
          <p:nvPr/>
        </p:nvPicPr>
        <p:blipFill>
          <a:blip r:embed="rId6"/>
          <a:stretch>
            <a:fillRect/>
          </a:stretch>
        </p:blipFill>
        <p:spPr>
          <a:xfrm rot="16200000">
            <a:off x="5341271" y="1760913"/>
            <a:ext cx="1220244" cy="1914815"/>
          </a:xfrm>
          <a:prstGeom prst="rect">
            <a:avLst/>
          </a:prstGeom>
        </p:spPr>
      </p:pic>
      <p:sp>
        <p:nvSpPr>
          <p:cNvPr id="14" name="CuadroTexto 13">
            <a:extLst>
              <a:ext uri="{FF2B5EF4-FFF2-40B4-BE49-F238E27FC236}">
                <a16:creationId xmlns:a16="http://schemas.microsoft.com/office/drawing/2014/main" id="{4F18FBDA-4A0B-CC44-AC04-FF1E9C5CD765}"/>
              </a:ext>
            </a:extLst>
          </p:cNvPr>
          <p:cNvSpPr txBox="1"/>
          <p:nvPr/>
        </p:nvSpPr>
        <p:spPr>
          <a:xfrm>
            <a:off x="6375524" y="1404840"/>
            <a:ext cx="5206876" cy="1969770"/>
          </a:xfrm>
          <a:prstGeom prst="rect">
            <a:avLst/>
          </a:prstGeom>
          <a:noFill/>
        </p:spPr>
        <p:txBody>
          <a:bodyPr wrap="square">
            <a:spAutoFit/>
          </a:bodyPr>
          <a:lstStyle/>
          <a:p>
            <a:r>
              <a:rPr lang="en-US" sz="1400" dirty="0">
                <a:latin typeface="Segoe UI Web (West European)"/>
              </a:rPr>
              <a:t>T</a:t>
            </a:r>
            <a:r>
              <a:rPr lang="en-US" sz="1400" dirty="0">
                <a:effectLst/>
                <a:latin typeface="Segoe UI Web (West European)"/>
              </a:rPr>
              <a:t>he companies in charge of executing all the exploration and production operations object of the Contract, must accredit </a:t>
            </a:r>
          </a:p>
          <a:p>
            <a:r>
              <a:rPr lang="en-US" sz="1400" dirty="0">
                <a:effectLst/>
                <a:latin typeface="Segoe UI Web (West European)"/>
              </a:rPr>
              <a:t>the following requirements:</a:t>
            </a:r>
          </a:p>
          <a:p>
            <a:pPr marL="0" marR="0" lvl="1" indent="0" defTabSz="419938" eaLnBrk="1" fontAlgn="base" latinLnBrk="0" hangingPunct="1">
              <a:lnSpc>
                <a:spcPct val="100000"/>
              </a:lnSpc>
              <a:spcBef>
                <a:spcPts val="200"/>
              </a:spcBef>
              <a:spcAft>
                <a:spcPts val="200"/>
              </a:spcAft>
              <a:buClr>
                <a:srgbClr val="C0504D"/>
              </a:buClr>
              <a:buSzTx/>
              <a:buFontTx/>
              <a:buNone/>
              <a:tabLst/>
              <a:defRPr/>
            </a:pPr>
            <a:endParaRPr kumimoji="0" lang="es-EC"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23900" marR="0" lvl="2" indent="-273050" defTabSz="419938" eaLnBrk="1" fontAlgn="base" latinLnBrk="0" hangingPunct="1">
              <a:lnSpc>
                <a:spcPct val="100000"/>
              </a:lnSpc>
              <a:spcBef>
                <a:spcPts val="200"/>
              </a:spcBef>
              <a:spcAft>
                <a:spcPts val="200"/>
              </a:spcAft>
              <a:buClr>
                <a:srgbClr val="4F81BD"/>
              </a:buClr>
              <a:buSzTx/>
              <a:buFont typeface="Arial" pitchFamily="34" charset="0"/>
              <a:buChar char="»"/>
              <a:tabLst/>
              <a:defRPr/>
            </a:pPr>
            <a:r>
              <a:rPr lang="es-ES_tradnl" sz="1300" dirty="0">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Legal </a:t>
            </a:r>
            <a:r>
              <a:rPr lang="es-ES_tradnl" sz="1300" dirty="0" err="1">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Capacity</a:t>
            </a:r>
            <a:endParaRPr kumimoji="0" lang="es-ES_tradnl"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23900" marR="0" lvl="2" indent="-273050" defTabSz="419938" eaLnBrk="1" fontAlgn="base" latinLnBrk="0" hangingPunct="1">
              <a:lnSpc>
                <a:spcPct val="100000"/>
              </a:lnSpc>
              <a:spcBef>
                <a:spcPts val="200"/>
              </a:spcBef>
              <a:spcAft>
                <a:spcPts val="200"/>
              </a:spcAft>
              <a:buClr>
                <a:srgbClr val="4F81BD"/>
              </a:buClr>
              <a:buSzTx/>
              <a:buFont typeface="Arial" pitchFamily="34" charset="0"/>
              <a:buChar char="»"/>
              <a:tabLst/>
              <a:defRPr/>
            </a:pPr>
            <a:r>
              <a:rPr lang="es-ES_tradnl" sz="1300" dirty="0" err="1">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Technical</a:t>
            </a:r>
            <a:r>
              <a:rPr lang="es-ES_tradnl" sz="1300" dirty="0">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 </a:t>
            </a:r>
            <a:r>
              <a:rPr lang="es-ES_tradnl" sz="1300" dirty="0" err="1">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Capacity</a:t>
            </a:r>
            <a:endParaRPr kumimoji="0" lang="en-GB"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23900" marR="0" lvl="2" indent="-273050" defTabSz="419938" eaLnBrk="1" fontAlgn="base" latinLnBrk="0" hangingPunct="1">
              <a:lnSpc>
                <a:spcPct val="100000"/>
              </a:lnSpc>
              <a:spcBef>
                <a:spcPts val="200"/>
              </a:spcBef>
              <a:spcAft>
                <a:spcPts val="200"/>
              </a:spcAft>
              <a:buClr>
                <a:srgbClr val="4F81BD"/>
              </a:buClr>
              <a:buSzTx/>
              <a:buFont typeface="Arial" pitchFamily="34" charset="0"/>
              <a:buChar char="»"/>
              <a:tabLst/>
              <a:defRPr/>
            </a:pPr>
            <a:r>
              <a:rPr lang="es-ES_tradnl" sz="1300" dirty="0" err="1">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Financial</a:t>
            </a:r>
            <a:r>
              <a:rPr lang="es-ES_tradnl" sz="1300" dirty="0">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 </a:t>
            </a:r>
            <a:r>
              <a:rPr lang="es-ES_tradnl" sz="1300" dirty="0" err="1">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Capacity</a:t>
            </a:r>
            <a:endParaRPr lang="es-ES_tradnl" sz="1300" dirty="0">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endParaRPr>
          </a:p>
          <a:p>
            <a:pPr marL="723900" marR="0" lvl="2" indent="-273050" defTabSz="419938" eaLnBrk="1" fontAlgn="base" latinLnBrk="0" hangingPunct="1">
              <a:lnSpc>
                <a:spcPct val="100000"/>
              </a:lnSpc>
              <a:spcBef>
                <a:spcPts val="200"/>
              </a:spcBef>
              <a:spcAft>
                <a:spcPts val="200"/>
              </a:spcAft>
              <a:buClr>
                <a:srgbClr val="4F81BD"/>
              </a:buClr>
              <a:buSzTx/>
              <a:buFont typeface="Arial" pitchFamily="34" charset="0"/>
              <a:buChar char="»"/>
              <a:tabLst/>
              <a:defRPr/>
            </a:pPr>
            <a:r>
              <a:rPr lang="en-US" sz="1400" dirty="0">
                <a:effectLst/>
                <a:latin typeface="Segoe UI Web (West European)"/>
              </a:rPr>
              <a:t>Capacity in Safety, Health and Environment</a:t>
            </a:r>
          </a:p>
        </p:txBody>
      </p:sp>
      <p:pic>
        <p:nvPicPr>
          <p:cNvPr id="4" name="Imagen 3">
            <a:extLst>
              <a:ext uri="{FF2B5EF4-FFF2-40B4-BE49-F238E27FC236}">
                <a16:creationId xmlns:a16="http://schemas.microsoft.com/office/drawing/2014/main" id="{E005F7E7-CBCA-B74B-A990-3221BEFC2949}"/>
              </a:ext>
            </a:extLst>
          </p:cNvPr>
          <p:cNvPicPr>
            <a:picLocks noChangeAspect="1"/>
          </p:cNvPicPr>
          <p:nvPr/>
        </p:nvPicPr>
        <p:blipFill>
          <a:blip r:embed="rId7"/>
          <a:stretch>
            <a:fillRect/>
          </a:stretch>
        </p:blipFill>
        <p:spPr>
          <a:xfrm rot="16200000">
            <a:off x="5280281" y="3772928"/>
            <a:ext cx="1216905" cy="2011605"/>
          </a:xfrm>
          <a:prstGeom prst="rect">
            <a:avLst/>
          </a:prstGeom>
        </p:spPr>
      </p:pic>
      <p:sp>
        <p:nvSpPr>
          <p:cNvPr id="15" name="CuadroTexto 14">
            <a:extLst>
              <a:ext uri="{FF2B5EF4-FFF2-40B4-BE49-F238E27FC236}">
                <a16:creationId xmlns:a16="http://schemas.microsoft.com/office/drawing/2014/main" id="{A7AB88A3-D738-974C-9661-ACCEAFEEA773}"/>
              </a:ext>
            </a:extLst>
          </p:cNvPr>
          <p:cNvSpPr txBox="1"/>
          <p:nvPr/>
        </p:nvSpPr>
        <p:spPr>
          <a:xfrm>
            <a:off x="6377296" y="3924205"/>
            <a:ext cx="5205104" cy="131831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Companies qualified to participate as members of a consortium must comply with the following requirements:</a:t>
            </a:r>
          </a:p>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s-ES_tradnl" sz="1300" dirty="0">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Legal </a:t>
            </a:r>
            <a:r>
              <a:rPr lang="es-ES_tradnl" sz="1300" dirty="0" err="1">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rPr>
              <a:t>Capacity</a:t>
            </a:r>
            <a:endParaRPr kumimoji="0" lang="es-ES_tradnl"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s-ES_tradnl"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_tradnl" sz="1300" b="0" i="0" u="none" strike="noStrike" kern="0" cap="none" spc="0" normalizeH="0" baseline="0" noProof="0" dirty="0" err="1">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Financial</a:t>
            </a:r>
            <a:r>
              <a:rPr kumimoji="0" lang="es-ES_tradnl"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ES_tradnl" sz="1300" b="0" i="0" u="none" strike="noStrike" kern="0" cap="none" spc="0" normalizeH="0" baseline="0" noProof="0" dirty="0" err="1">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Capacity</a:t>
            </a:r>
            <a:endParaRPr kumimoji="0" lang="es-ES_tradnl"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0850" marR="0" lvl="2" defTabSz="419938" eaLnBrk="1" fontAlgn="base" latinLnBrk="0" hangingPunct="1">
              <a:lnSpc>
                <a:spcPct val="100000"/>
              </a:lnSpc>
              <a:spcBef>
                <a:spcPts val="200"/>
              </a:spcBef>
              <a:spcAft>
                <a:spcPts val="200"/>
              </a:spcAft>
              <a:buClr>
                <a:srgbClr val="4F81BD"/>
              </a:buClr>
              <a:buSzTx/>
              <a:tabLst/>
              <a:defRPr/>
            </a:pPr>
            <a:r>
              <a:rPr kumimoji="0" lang="en-US" sz="1300" b="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They must partner with qualified Oil Block Operators to      submit a bid</a:t>
            </a:r>
            <a:endParaRPr lang="en-GB" sz="1300" dirty="0">
              <a:solidFill>
                <a:prstClr val="black">
                  <a:lumMod val="85000"/>
                  <a:lumOff val="15000"/>
                </a:prst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CuadroTexto 15">
            <a:extLst>
              <a:ext uri="{FF2B5EF4-FFF2-40B4-BE49-F238E27FC236}">
                <a16:creationId xmlns:a16="http://schemas.microsoft.com/office/drawing/2014/main" id="{2CEC33F7-763D-1E4C-BD1C-D2847AF2B1DB}"/>
              </a:ext>
            </a:extLst>
          </p:cNvPr>
          <p:cNvSpPr txBox="1"/>
          <p:nvPr/>
        </p:nvSpPr>
        <p:spPr>
          <a:xfrm>
            <a:off x="5638800" y="960735"/>
            <a:ext cx="5527475" cy="46166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OPERATORS AND NON-OPERATORS</a:t>
            </a:r>
            <a:endPar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CuadroTexto 17">
            <a:extLst>
              <a:ext uri="{FF2B5EF4-FFF2-40B4-BE49-F238E27FC236}">
                <a16:creationId xmlns:a16="http://schemas.microsoft.com/office/drawing/2014/main" id="{F226509B-4B1A-F743-A987-14FB7CF4D6CC}"/>
              </a:ext>
            </a:extLst>
          </p:cNvPr>
          <p:cNvSpPr txBox="1"/>
          <p:nvPr/>
        </p:nvSpPr>
        <p:spPr>
          <a:xfrm>
            <a:off x="5029200" y="2560292"/>
            <a:ext cx="2057400" cy="307777"/>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1400" b="1" i="0" u="none" strike="noStrike" kern="0" cap="none" spc="0" normalizeH="0" baseline="0" noProof="0" dirty="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Operators</a:t>
            </a:r>
            <a:endParaRPr kumimoji="0" lang="es-CO" sz="1400" b="1" i="0" u="none" strike="noStrike" kern="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CuadroTexto 18">
            <a:extLst>
              <a:ext uri="{FF2B5EF4-FFF2-40B4-BE49-F238E27FC236}">
                <a16:creationId xmlns:a16="http://schemas.microsoft.com/office/drawing/2014/main" id="{4FE53B70-B705-3642-925B-A8C09BAFD7ED}"/>
              </a:ext>
            </a:extLst>
          </p:cNvPr>
          <p:cNvSpPr txBox="1"/>
          <p:nvPr/>
        </p:nvSpPr>
        <p:spPr>
          <a:xfrm>
            <a:off x="4800600" y="4445299"/>
            <a:ext cx="1423351" cy="553998"/>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450" b="1" i="0" u="none" strike="noStrike" kern="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Non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450" b="1" i="0" u="none" strike="noStrike" kern="0" cap="none" spc="0" normalizeH="0" baseline="0" noProof="0" dirty="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operators</a:t>
            </a:r>
            <a:endParaRPr kumimoji="0" lang="es-CO" sz="1450" b="1" i="0" u="none" strike="noStrike" kern="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Rectángulo redondeado 8">
            <a:extLst>
              <a:ext uri="{FF2B5EF4-FFF2-40B4-BE49-F238E27FC236}">
                <a16:creationId xmlns:a16="http://schemas.microsoft.com/office/drawing/2014/main" id="{51E2CB09-EDCC-DF40-BA14-3861FC2EFDC9}"/>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Slide Number Placeholder 2">
            <a:extLst>
              <a:ext uri="{FF2B5EF4-FFF2-40B4-BE49-F238E27FC236}">
                <a16:creationId xmlns:a16="http://schemas.microsoft.com/office/drawing/2014/main" id="{FCBB7D3D-AC84-6E4F-8600-4BB94F7E6A29}"/>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F51E3F37-9AAD-47DF-8687-7075731E3375}" type="slidenum">
              <a:rPr kumimoji="0" lang="en-US" sz="1400" b="0" i="0" u="none" strike="noStrike" kern="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en-US" sz="14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 name="Imagen 10">
            <a:extLst>
              <a:ext uri="{FF2B5EF4-FFF2-40B4-BE49-F238E27FC236}">
                <a16:creationId xmlns:a16="http://schemas.microsoft.com/office/drawing/2014/main" id="{A746ABF8-8C29-D54F-8D7F-84D973E383D7}"/>
              </a:ext>
            </a:extLst>
          </p:cNvPr>
          <p:cNvPicPr>
            <a:picLocks noChangeAspect="1"/>
          </p:cNvPicPr>
          <p:nvPr/>
        </p:nvPicPr>
        <p:blipFill>
          <a:blip r:embed="rId8"/>
          <a:stretch>
            <a:fillRect/>
          </a:stretch>
        </p:blipFill>
        <p:spPr>
          <a:xfrm>
            <a:off x="181726" y="1580373"/>
            <a:ext cx="1190578" cy="1868265"/>
          </a:xfrm>
          <a:prstGeom prst="rect">
            <a:avLst/>
          </a:prstGeom>
        </p:spPr>
      </p:pic>
      <p:pic>
        <p:nvPicPr>
          <p:cNvPr id="12" name="Imagen 11">
            <a:extLst>
              <a:ext uri="{FF2B5EF4-FFF2-40B4-BE49-F238E27FC236}">
                <a16:creationId xmlns:a16="http://schemas.microsoft.com/office/drawing/2014/main" id="{6A0885EE-5263-A34F-B692-04E1891080D7}"/>
              </a:ext>
            </a:extLst>
          </p:cNvPr>
          <p:cNvPicPr>
            <a:picLocks noChangeAspect="1"/>
          </p:cNvPicPr>
          <p:nvPr/>
        </p:nvPicPr>
        <p:blipFill>
          <a:blip r:embed="rId9"/>
          <a:stretch>
            <a:fillRect/>
          </a:stretch>
        </p:blipFill>
        <p:spPr>
          <a:xfrm>
            <a:off x="3035626" y="1597012"/>
            <a:ext cx="1190579" cy="1868265"/>
          </a:xfrm>
          <a:prstGeom prst="rect">
            <a:avLst/>
          </a:prstGeom>
        </p:spPr>
      </p:pic>
      <p:pic>
        <p:nvPicPr>
          <p:cNvPr id="13" name="Imagen 12">
            <a:extLst>
              <a:ext uri="{FF2B5EF4-FFF2-40B4-BE49-F238E27FC236}">
                <a16:creationId xmlns:a16="http://schemas.microsoft.com/office/drawing/2014/main" id="{562BDCED-6E9D-5748-AB66-41732F1CFC7E}"/>
              </a:ext>
            </a:extLst>
          </p:cNvPr>
          <p:cNvPicPr>
            <a:picLocks noChangeAspect="1"/>
          </p:cNvPicPr>
          <p:nvPr/>
        </p:nvPicPr>
        <p:blipFill>
          <a:blip r:embed="rId10"/>
          <a:stretch>
            <a:fillRect/>
          </a:stretch>
        </p:blipFill>
        <p:spPr>
          <a:xfrm>
            <a:off x="1683344" y="2964277"/>
            <a:ext cx="1190577" cy="1868263"/>
          </a:xfrm>
          <a:prstGeom prst="rect">
            <a:avLst/>
          </a:prstGeom>
        </p:spPr>
      </p:pic>
      <p:sp>
        <p:nvSpPr>
          <p:cNvPr id="17" name="CuadroTexto 16">
            <a:extLst>
              <a:ext uri="{FF2B5EF4-FFF2-40B4-BE49-F238E27FC236}">
                <a16:creationId xmlns:a16="http://schemas.microsoft.com/office/drawing/2014/main" id="{E06D5024-B28E-9845-8FF0-E35039CEDB94}"/>
              </a:ext>
            </a:extLst>
          </p:cNvPr>
          <p:cNvSpPr txBox="1"/>
          <p:nvPr/>
        </p:nvSpPr>
        <p:spPr>
          <a:xfrm>
            <a:off x="56715" y="3739539"/>
            <a:ext cx="1440600"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CO" b="1" kern="1200" dirty="0">
                <a:solidFill>
                  <a:srgbClr val="002060"/>
                </a:solidFill>
                <a:latin typeface="Open Sans" panose="020B0606030504020204" pitchFamily="34" charset="0"/>
                <a:ea typeface="Open Sans" panose="020B0606030504020204" pitchFamily="34" charset="0"/>
                <a:cs typeface="Open Sans" panose="020B0606030504020204" pitchFamily="34" charset="0"/>
              </a:rPr>
              <a:t>Company</a:t>
            </a:r>
            <a:r>
              <a:rPr kumimoji="0" lang="es-CO" sz="1800" b="1"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s-EC" sz="18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Freeform 19">
            <a:extLst>
              <a:ext uri="{FF2B5EF4-FFF2-40B4-BE49-F238E27FC236}">
                <a16:creationId xmlns:a16="http://schemas.microsoft.com/office/drawing/2014/main" id="{BBEFAB63-312B-ED4B-904D-C1B4CAE2F3E5}"/>
              </a:ext>
            </a:extLst>
          </p:cNvPr>
          <p:cNvSpPr>
            <a:spLocks noEditPoints="1"/>
          </p:cNvSpPr>
          <p:nvPr/>
        </p:nvSpPr>
        <p:spPr bwMode="auto">
          <a:xfrm>
            <a:off x="514913" y="1765205"/>
            <a:ext cx="490701" cy="471363"/>
          </a:xfrm>
          <a:custGeom>
            <a:avLst/>
            <a:gdLst>
              <a:gd name="T0" fmla="*/ 233 w 406"/>
              <a:gd name="T1" fmla="*/ 200 h 390"/>
              <a:gd name="T2" fmla="*/ 233 w 406"/>
              <a:gd name="T3" fmla="*/ 250 h 390"/>
              <a:gd name="T4" fmla="*/ 389 w 406"/>
              <a:gd name="T5" fmla="*/ 250 h 390"/>
              <a:gd name="T6" fmla="*/ 389 w 406"/>
              <a:gd name="T7" fmla="*/ 375 h 390"/>
              <a:gd name="T8" fmla="*/ 15 w 406"/>
              <a:gd name="T9" fmla="*/ 375 h 390"/>
              <a:gd name="T10" fmla="*/ 15 w 406"/>
              <a:gd name="T11" fmla="*/ 238 h 390"/>
              <a:gd name="T12" fmla="*/ 77 w 406"/>
              <a:gd name="T13" fmla="*/ 200 h 390"/>
              <a:gd name="T14" fmla="*/ 77 w 406"/>
              <a:gd name="T15" fmla="*/ 248 h 390"/>
              <a:gd name="T16" fmla="*/ 156 w 406"/>
              <a:gd name="T17" fmla="*/ 200 h 390"/>
              <a:gd name="T18" fmla="*/ 156 w 406"/>
              <a:gd name="T19" fmla="*/ 248 h 390"/>
              <a:gd name="T20" fmla="*/ 233 w 406"/>
              <a:gd name="T21" fmla="*/ 200 h 390"/>
              <a:gd name="T22" fmla="*/ 312 w 406"/>
              <a:gd name="T23" fmla="*/ 15 h 390"/>
              <a:gd name="T24" fmla="*/ 343 w 406"/>
              <a:gd name="T25" fmla="*/ 15 h 390"/>
              <a:gd name="T26" fmla="*/ 358 w 406"/>
              <a:gd name="T27" fmla="*/ 234 h 390"/>
              <a:gd name="T28" fmla="*/ 298 w 406"/>
              <a:gd name="T29" fmla="*/ 234 h 390"/>
              <a:gd name="T30" fmla="*/ 312 w 406"/>
              <a:gd name="T31" fmla="*/ 15 h 390"/>
              <a:gd name="T32" fmla="*/ 298 w 406"/>
              <a:gd name="T33" fmla="*/ 0 h 390"/>
              <a:gd name="T34" fmla="*/ 281 w 406"/>
              <a:gd name="T35" fmla="*/ 234 h 390"/>
              <a:gd name="T36" fmla="*/ 250 w 406"/>
              <a:gd name="T37" fmla="*/ 234 h 390"/>
              <a:gd name="T38" fmla="*/ 250 w 406"/>
              <a:gd name="T39" fmla="*/ 173 h 390"/>
              <a:gd name="T40" fmla="*/ 171 w 406"/>
              <a:gd name="T41" fmla="*/ 221 h 390"/>
              <a:gd name="T42" fmla="*/ 171 w 406"/>
              <a:gd name="T43" fmla="*/ 173 h 390"/>
              <a:gd name="T44" fmla="*/ 94 w 406"/>
              <a:gd name="T45" fmla="*/ 221 h 390"/>
              <a:gd name="T46" fmla="*/ 94 w 406"/>
              <a:gd name="T47" fmla="*/ 173 h 390"/>
              <a:gd name="T48" fmla="*/ 0 w 406"/>
              <a:gd name="T49" fmla="*/ 230 h 390"/>
              <a:gd name="T50" fmla="*/ 0 w 406"/>
              <a:gd name="T51" fmla="*/ 390 h 390"/>
              <a:gd name="T52" fmla="*/ 406 w 406"/>
              <a:gd name="T53" fmla="*/ 390 h 390"/>
              <a:gd name="T54" fmla="*/ 406 w 406"/>
              <a:gd name="T55" fmla="*/ 234 h 390"/>
              <a:gd name="T56" fmla="*/ 375 w 406"/>
              <a:gd name="T57" fmla="*/ 234 h 390"/>
              <a:gd name="T58" fmla="*/ 358 w 406"/>
              <a:gd name="T59" fmla="*/ 0 h 390"/>
              <a:gd name="T60" fmla="*/ 298 w 406"/>
              <a:gd name="T61"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6" h="390">
                <a:moveTo>
                  <a:pt x="233" y="200"/>
                </a:moveTo>
                <a:lnTo>
                  <a:pt x="233" y="250"/>
                </a:lnTo>
                <a:lnTo>
                  <a:pt x="389" y="250"/>
                </a:lnTo>
                <a:lnTo>
                  <a:pt x="389" y="375"/>
                </a:lnTo>
                <a:lnTo>
                  <a:pt x="15" y="375"/>
                </a:lnTo>
                <a:lnTo>
                  <a:pt x="15" y="238"/>
                </a:lnTo>
                <a:lnTo>
                  <a:pt x="77" y="200"/>
                </a:lnTo>
                <a:lnTo>
                  <a:pt x="77" y="248"/>
                </a:lnTo>
                <a:lnTo>
                  <a:pt x="156" y="200"/>
                </a:lnTo>
                <a:lnTo>
                  <a:pt x="156" y="248"/>
                </a:lnTo>
                <a:lnTo>
                  <a:pt x="233" y="200"/>
                </a:lnTo>
                <a:close/>
                <a:moveTo>
                  <a:pt x="312" y="15"/>
                </a:moveTo>
                <a:lnTo>
                  <a:pt x="343" y="15"/>
                </a:lnTo>
                <a:lnTo>
                  <a:pt x="358" y="234"/>
                </a:lnTo>
                <a:lnTo>
                  <a:pt x="298" y="234"/>
                </a:lnTo>
                <a:lnTo>
                  <a:pt x="312" y="15"/>
                </a:lnTo>
                <a:close/>
                <a:moveTo>
                  <a:pt x="298" y="0"/>
                </a:moveTo>
                <a:lnTo>
                  <a:pt x="281" y="234"/>
                </a:lnTo>
                <a:lnTo>
                  <a:pt x="250" y="234"/>
                </a:lnTo>
                <a:lnTo>
                  <a:pt x="250" y="173"/>
                </a:lnTo>
                <a:lnTo>
                  <a:pt x="171" y="221"/>
                </a:lnTo>
                <a:lnTo>
                  <a:pt x="171" y="173"/>
                </a:lnTo>
                <a:lnTo>
                  <a:pt x="94" y="221"/>
                </a:lnTo>
                <a:lnTo>
                  <a:pt x="94" y="173"/>
                </a:lnTo>
                <a:lnTo>
                  <a:pt x="0" y="230"/>
                </a:lnTo>
                <a:lnTo>
                  <a:pt x="0" y="390"/>
                </a:lnTo>
                <a:lnTo>
                  <a:pt x="406" y="390"/>
                </a:lnTo>
                <a:lnTo>
                  <a:pt x="406" y="234"/>
                </a:lnTo>
                <a:lnTo>
                  <a:pt x="375" y="234"/>
                </a:lnTo>
                <a:lnTo>
                  <a:pt x="358" y="0"/>
                </a:lnTo>
                <a:lnTo>
                  <a:pt x="298"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
        <p:nvSpPr>
          <p:cNvPr id="21" name="CuadroTexto 20">
            <a:extLst>
              <a:ext uri="{FF2B5EF4-FFF2-40B4-BE49-F238E27FC236}">
                <a16:creationId xmlns:a16="http://schemas.microsoft.com/office/drawing/2014/main" id="{E5350CE1-BCC1-1742-BAA5-286D59580B45}"/>
              </a:ext>
            </a:extLst>
          </p:cNvPr>
          <p:cNvSpPr txBox="1"/>
          <p:nvPr/>
        </p:nvSpPr>
        <p:spPr>
          <a:xfrm>
            <a:off x="2936548" y="3739539"/>
            <a:ext cx="1864051"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Headquarters</a:t>
            </a:r>
            <a:endParaRPr kumimoji="0" lang="es-EC" sz="18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76">
            <a:extLst>
              <a:ext uri="{FF2B5EF4-FFF2-40B4-BE49-F238E27FC236}">
                <a16:creationId xmlns:a16="http://schemas.microsoft.com/office/drawing/2014/main" id="{A39A9FDD-61C9-7642-9AC8-81AD8A2A92CB}"/>
              </a:ext>
            </a:extLst>
          </p:cNvPr>
          <p:cNvSpPr>
            <a:spLocks noEditPoints="1"/>
          </p:cNvSpPr>
          <p:nvPr/>
        </p:nvSpPr>
        <p:spPr bwMode="auto">
          <a:xfrm>
            <a:off x="3347014" y="1765205"/>
            <a:ext cx="567802" cy="637334"/>
          </a:xfrm>
          <a:custGeom>
            <a:avLst/>
            <a:gdLst>
              <a:gd name="T0" fmla="*/ 49 w 158"/>
              <a:gd name="T1" fmla="*/ 111 h 196"/>
              <a:gd name="T2" fmla="*/ 40 w 158"/>
              <a:gd name="T3" fmla="*/ 87 h 196"/>
              <a:gd name="T4" fmla="*/ 32 w 158"/>
              <a:gd name="T5" fmla="*/ 76 h 196"/>
              <a:gd name="T6" fmla="*/ 30 w 158"/>
              <a:gd name="T7" fmla="*/ 54 h 196"/>
              <a:gd name="T8" fmla="*/ 52 w 158"/>
              <a:gd name="T9" fmla="*/ 9 h 196"/>
              <a:gd name="T10" fmla="*/ 84 w 158"/>
              <a:gd name="T11" fmla="*/ 1 h 196"/>
              <a:gd name="T12" fmla="*/ 127 w 158"/>
              <a:gd name="T13" fmla="*/ 35 h 196"/>
              <a:gd name="T14" fmla="*/ 125 w 158"/>
              <a:gd name="T15" fmla="*/ 76 h 196"/>
              <a:gd name="T16" fmla="*/ 118 w 158"/>
              <a:gd name="T17" fmla="*/ 87 h 196"/>
              <a:gd name="T18" fmla="*/ 108 w 158"/>
              <a:gd name="T19" fmla="*/ 112 h 196"/>
              <a:gd name="T20" fmla="*/ 108 w 158"/>
              <a:gd name="T21" fmla="*/ 119 h 196"/>
              <a:gd name="T22" fmla="*/ 122 w 158"/>
              <a:gd name="T23" fmla="*/ 130 h 196"/>
              <a:gd name="T24" fmla="*/ 145 w 158"/>
              <a:gd name="T25" fmla="*/ 140 h 196"/>
              <a:gd name="T26" fmla="*/ 158 w 158"/>
              <a:gd name="T27" fmla="*/ 173 h 196"/>
              <a:gd name="T28" fmla="*/ 79 w 158"/>
              <a:gd name="T29" fmla="*/ 196 h 196"/>
              <a:gd name="T30" fmla="*/ 0 w 158"/>
              <a:gd name="T31" fmla="*/ 173 h 196"/>
              <a:gd name="T32" fmla="*/ 13 w 158"/>
              <a:gd name="T33" fmla="*/ 140 h 196"/>
              <a:gd name="T34" fmla="*/ 35 w 158"/>
              <a:gd name="T35" fmla="*/ 130 h 196"/>
              <a:gd name="T36" fmla="*/ 49 w 158"/>
              <a:gd name="T37" fmla="*/ 119 h 196"/>
              <a:gd name="T38" fmla="*/ 64 w 158"/>
              <a:gd name="T39" fmla="*/ 153 h 196"/>
              <a:gd name="T40" fmla="*/ 37 w 158"/>
              <a:gd name="T41" fmla="*/ 137 h 196"/>
              <a:gd name="T42" fmla="*/ 18 w 158"/>
              <a:gd name="T43" fmla="*/ 146 h 196"/>
              <a:gd name="T44" fmla="*/ 8 w 158"/>
              <a:gd name="T45" fmla="*/ 173 h 196"/>
              <a:gd name="T46" fmla="*/ 68 w 158"/>
              <a:gd name="T47" fmla="*/ 188 h 196"/>
              <a:gd name="T48" fmla="*/ 71 w 158"/>
              <a:gd name="T49" fmla="*/ 143 h 196"/>
              <a:gd name="T50" fmla="*/ 64 w 158"/>
              <a:gd name="T51" fmla="*/ 141 h 196"/>
              <a:gd name="T52" fmla="*/ 64 w 158"/>
              <a:gd name="T53" fmla="*/ 132 h 196"/>
              <a:gd name="T54" fmla="*/ 54 w 158"/>
              <a:gd name="T55" fmla="*/ 129 h 196"/>
              <a:gd name="T56" fmla="*/ 94 w 158"/>
              <a:gd name="T57" fmla="*/ 141 h 196"/>
              <a:gd name="T58" fmla="*/ 102 w 158"/>
              <a:gd name="T59" fmla="*/ 127 h 196"/>
              <a:gd name="T60" fmla="*/ 88 w 158"/>
              <a:gd name="T61" fmla="*/ 134 h 196"/>
              <a:gd name="T62" fmla="*/ 97 w 158"/>
              <a:gd name="T63" fmla="*/ 150 h 196"/>
              <a:gd name="T64" fmla="*/ 91 w 158"/>
              <a:gd name="T65" fmla="*/ 149 h 196"/>
              <a:gd name="T66" fmla="*/ 83 w 158"/>
              <a:gd name="T67" fmla="*/ 147 h 196"/>
              <a:gd name="T68" fmla="*/ 133 w 158"/>
              <a:gd name="T69" fmla="*/ 183 h 196"/>
              <a:gd name="T70" fmla="*/ 147 w 158"/>
              <a:gd name="T71" fmla="*/ 158 h 196"/>
              <a:gd name="T72" fmla="*/ 127 w 158"/>
              <a:gd name="T73" fmla="*/ 140 h 196"/>
              <a:gd name="T74" fmla="*/ 120 w 158"/>
              <a:gd name="T75" fmla="*/ 137 h 196"/>
              <a:gd name="T76" fmla="*/ 102 w 158"/>
              <a:gd name="T77" fmla="*/ 103 h 196"/>
              <a:gd name="T78" fmla="*/ 111 w 158"/>
              <a:gd name="T79" fmla="*/ 82 h 196"/>
              <a:gd name="T80" fmla="*/ 118 w 158"/>
              <a:gd name="T81" fmla="*/ 74 h 196"/>
              <a:gd name="T82" fmla="*/ 119 w 158"/>
              <a:gd name="T83" fmla="*/ 62 h 196"/>
              <a:gd name="T84" fmla="*/ 110 w 158"/>
              <a:gd name="T85" fmla="*/ 19 h 196"/>
              <a:gd name="T86" fmla="*/ 59 w 158"/>
              <a:gd name="T87" fmla="*/ 15 h 196"/>
              <a:gd name="T88" fmla="*/ 54 w 158"/>
              <a:gd name="T89" fmla="*/ 16 h 196"/>
              <a:gd name="T90" fmla="*/ 37 w 158"/>
              <a:gd name="T91" fmla="*/ 53 h 196"/>
              <a:gd name="T92" fmla="*/ 39 w 158"/>
              <a:gd name="T93" fmla="*/ 65 h 196"/>
              <a:gd name="T94" fmla="*/ 44 w 158"/>
              <a:gd name="T95" fmla="*/ 80 h 196"/>
              <a:gd name="T96" fmla="*/ 47 w 158"/>
              <a:gd name="T97" fmla="*/ 85 h 196"/>
              <a:gd name="T98" fmla="*/ 56 w 158"/>
              <a:gd name="T99" fmla="*/ 106 h 196"/>
              <a:gd name="T100" fmla="*/ 57 w 158"/>
              <a:gd name="T101" fmla="*/ 118 h 196"/>
              <a:gd name="T102" fmla="*/ 79 w 158"/>
              <a:gd name="T103" fmla="*/ 127 h 196"/>
              <a:gd name="T104" fmla="*/ 101 w 158"/>
              <a:gd name="T105" fmla="*/ 118 h 196"/>
              <a:gd name="T106" fmla="*/ 101 w 158"/>
              <a:gd name="T107" fmla="*/ 10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8" h="196">
                <a:moveTo>
                  <a:pt x="49" y="119"/>
                </a:moveTo>
                <a:cubicBezTo>
                  <a:pt x="49" y="116"/>
                  <a:pt x="49" y="114"/>
                  <a:pt x="49" y="111"/>
                </a:cubicBezTo>
                <a:cubicBezTo>
                  <a:pt x="49" y="110"/>
                  <a:pt x="49" y="109"/>
                  <a:pt x="49" y="107"/>
                </a:cubicBezTo>
                <a:cubicBezTo>
                  <a:pt x="44" y="102"/>
                  <a:pt x="42" y="94"/>
                  <a:pt x="40" y="87"/>
                </a:cubicBezTo>
                <a:cubicBezTo>
                  <a:pt x="40" y="86"/>
                  <a:pt x="40" y="86"/>
                  <a:pt x="39" y="85"/>
                </a:cubicBezTo>
                <a:cubicBezTo>
                  <a:pt x="36" y="83"/>
                  <a:pt x="34" y="80"/>
                  <a:pt x="32" y="76"/>
                </a:cubicBezTo>
                <a:cubicBezTo>
                  <a:pt x="31" y="72"/>
                  <a:pt x="30" y="68"/>
                  <a:pt x="31" y="63"/>
                </a:cubicBezTo>
                <a:cubicBezTo>
                  <a:pt x="31" y="60"/>
                  <a:pt x="30" y="57"/>
                  <a:pt x="30" y="54"/>
                </a:cubicBezTo>
                <a:cubicBezTo>
                  <a:pt x="28" y="45"/>
                  <a:pt x="28" y="35"/>
                  <a:pt x="31" y="27"/>
                </a:cubicBezTo>
                <a:cubicBezTo>
                  <a:pt x="35" y="19"/>
                  <a:pt x="41" y="12"/>
                  <a:pt x="52" y="9"/>
                </a:cubicBezTo>
                <a:cubicBezTo>
                  <a:pt x="53" y="9"/>
                  <a:pt x="54" y="9"/>
                  <a:pt x="55" y="9"/>
                </a:cubicBezTo>
                <a:cubicBezTo>
                  <a:pt x="61" y="3"/>
                  <a:pt x="73" y="0"/>
                  <a:pt x="84" y="1"/>
                </a:cubicBezTo>
                <a:cubicBezTo>
                  <a:pt x="96" y="2"/>
                  <a:pt x="108" y="6"/>
                  <a:pt x="115" y="13"/>
                </a:cubicBezTo>
                <a:cubicBezTo>
                  <a:pt x="121" y="19"/>
                  <a:pt x="125" y="27"/>
                  <a:pt x="127" y="35"/>
                </a:cubicBezTo>
                <a:cubicBezTo>
                  <a:pt x="129" y="43"/>
                  <a:pt x="129" y="53"/>
                  <a:pt x="126" y="63"/>
                </a:cubicBezTo>
                <a:cubicBezTo>
                  <a:pt x="127" y="68"/>
                  <a:pt x="127" y="72"/>
                  <a:pt x="125" y="76"/>
                </a:cubicBezTo>
                <a:cubicBezTo>
                  <a:pt x="124" y="80"/>
                  <a:pt x="122" y="83"/>
                  <a:pt x="118" y="85"/>
                </a:cubicBezTo>
                <a:cubicBezTo>
                  <a:pt x="118" y="86"/>
                  <a:pt x="118" y="86"/>
                  <a:pt x="118" y="87"/>
                </a:cubicBezTo>
                <a:cubicBezTo>
                  <a:pt x="116" y="94"/>
                  <a:pt x="114" y="102"/>
                  <a:pt x="109" y="107"/>
                </a:cubicBezTo>
                <a:cubicBezTo>
                  <a:pt x="109" y="109"/>
                  <a:pt x="109" y="110"/>
                  <a:pt x="108" y="112"/>
                </a:cubicBezTo>
                <a:cubicBezTo>
                  <a:pt x="108" y="114"/>
                  <a:pt x="108" y="116"/>
                  <a:pt x="108" y="118"/>
                </a:cubicBezTo>
                <a:cubicBezTo>
                  <a:pt x="108" y="119"/>
                  <a:pt x="108" y="119"/>
                  <a:pt x="108" y="119"/>
                </a:cubicBezTo>
                <a:cubicBezTo>
                  <a:pt x="108" y="122"/>
                  <a:pt x="109" y="124"/>
                  <a:pt x="111" y="125"/>
                </a:cubicBezTo>
                <a:cubicBezTo>
                  <a:pt x="115" y="128"/>
                  <a:pt x="118" y="129"/>
                  <a:pt x="122" y="130"/>
                </a:cubicBezTo>
                <a:cubicBezTo>
                  <a:pt x="125" y="131"/>
                  <a:pt x="128" y="132"/>
                  <a:pt x="130" y="133"/>
                </a:cubicBezTo>
                <a:cubicBezTo>
                  <a:pt x="135" y="134"/>
                  <a:pt x="141" y="137"/>
                  <a:pt x="145" y="140"/>
                </a:cubicBezTo>
                <a:cubicBezTo>
                  <a:pt x="149" y="144"/>
                  <a:pt x="152" y="149"/>
                  <a:pt x="154" y="155"/>
                </a:cubicBezTo>
                <a:cubicBezTo>
                  <a:pt x="156" y="161"/>
                  <a:pt x="158" y="167"/>
                  <a:pt x="158" y="173"/>
                </a:cubicBezTo>
                <a:cubicBezTo>
                  <a:pt x="158" y="181"/>
                  <a:pt x="148" y="187"/>
                  <a:pt x="135" y="190"/>
                </a:cubicBezTo>
                <a:cubicBezTo>
                  <a:pt x="117" y="195"/>
                  <a:pt x="93" y="196"/>
                  <a:pt x="79" y="196"/>
                </a:cubicBezTo>
                <a:cubicBezTo>
                  <a:pt x="64" y="196"/>
                  <a:pt x="40" y="195"/>
                  <a:pt x="23" y="190"/>
                </a:cubicBezTo>
                <a:cubicBezTo>
                  <a:pt x="10" y="187"/>
                  <a:pt x="0" y="181"/>
                  <a:pt x="0" y="173"/>
                </a:cubicBezTo>
                <a:cubicBezTo>
                  <a:pt x="0" y="167"/>
                  <a:pt x="1" y="161"/>
                  <a:pt x="4" y="155"/>
                </a:cubicBezTo>
                <a:cubicBezTo>
                  <a:pt x="6" y="149"/>
                  <a:pt x="9" y="144"/>
                  <a:pt x="13" y="140"/>
                </a:cubicBezTo>
                <a:cubicBezTo>
                  <a:pt x="17" y="136"/>
                  <a:pt x="23" y="134"/>
                  <a:pt x="28" y="132"/>
                </a:cubicBezTo>
                <a:cubicBezTo>
                  <a:pt x="31" y="131"/>
                  <a:pt x="33" y="131"/>
                  <a:pt x="35" y="130"/>
                </a:cubicBezTo>
                <a:cubicBezTo>
                  <a:pt x="39" y="129"/>
                  <a:pt x="42" y="128"/>
                  <a:pt x="47" y="125"/>
                </a:cubicBezTo>
                <a:cubicBezTo>
                  <a:pt x="49" y="124"/>
                  <a:pt x="49" y="122"/>
                  <a:pt x="49" y="119"/>
                </a:cubicBezTo>
                <a:moveTo>
                  <a:pt x="71" y="143"/>
                </a:moveTo>
                <a:cubicBezTo>
                  <a:pt x="64" y="153"/>
                  <a:pt x="64" y="153"/>
                  <a:pt x="64" y="153"/>
                </a:cubicBezTo>
                <a:cubicBezTo>
                  <a:pt x="48" y="133"/>
                  <a:pt x="48" y="133"/>
                  <a:pt x="48" y="133"/>
                </a:cubicBezTo>
                <a:cubicBezTo>
                  <a:pt x="44" y="135"/>
                  <a:pt x="41" y="136"/>
                  <a:pt x="37" y="137"/>
                </a:cubicBezTo>
                <a:cubicBezTo>
                  <a:pt x="35" y="138"/>
                  <a:pt x="32" y="139"/>
                  <a:pt x="30" y="140"/>
                </a:cubicBezTo>
                <a:cubicBezTo>
                  <a:pt x="26" y="141"/>
                  <a:pt x="21" y="143"/>
                  <a:pt x="18" y="146"/>
                </a:cubicBezTo>
                <a:cubicBezTo>
                  <a:pt x="15" y="149"/>
                  <a:pt x="12" y="153"/>
                  <a:pt x="10" y="158"/>
                </a:cubicBezTo>
                <a:cubicBezTo>
                  <a:pt x="8" y="162"/>
                  <a:pt x="8" y="168"/>
                  <a:pt x="8" y="173"/>
                </a:cubicBezTo>
                <a:cubicBezTo>
                  <a:pt x="8" y="177"/>
                  <a:pt x="15" y="180"/>
                  <a:pt x="25" y="183"/>
                </a:cubicBezTo>
                <a:cubicBezTo>
                  <a:pt x="37" y="186"/>
                  <a:pt x="54" y="188"/>
                  <a:pt x="68" y="188"/>
                </a:cubicBezTo>
                <a:cubicBezTo>
                  <a:pt x="68" y="177"/>
                  <a:pt x="68" y="161"/>
                  <a:pt x="75" y="147"/>
                </a:cubicBezTo>
                <a:lnTo>
                  <a:pt x="71" y="143"/>
                </a:lnTo>
                <a:close/>
                <a:moveTo>
                  <a:pt x="54" y="129"/>
                </a:moveTo>
                <a:cubicBezTo>
                  <a:pt x="64" y="141"/>
                  <a:pt x="64" y="141"/>
                  <a:pt x="64" y="141"/>
                </a:cubicBezTo>
                <a:cubicBezTo>
                  <a:pt x="69" y="134"/>
                  <a:pt x="69" y="134"/>
                  <a:pt x="69" y="134"/>
                </a:cubicBezTo>
                <a:cubicBezTo>
                  <a:pt x="67" y="133"/>
                  <a:pt x="65" y="133"/>
                  <a:pt x="64" y="132"/>
                </a:cubicBezTo>
                <a:cubicBezTo>
                  <a:pt x="60" y="131"/>
                  <a:pt x="58" y="129"/>
                  <a:pt x="55" y="127"/>
                </a:cubicBezTo>
                <a:cubicBezTo>
                  <a:pt x="55" y="128"/>
                  <a:pt x="54" y="128"/>
                  <a:pt x="54" y="129"/>
                </a:cubicBezTo>
                <a:moveTo>
                  <a:pt x="88" y="134"/>
                </a:moveTo>
                <a:cubicBezTo>
                  <a:pt x="94" y="141"/>
                  <a:pt x="94" y="141"/>
                  <a:pt x="94" y="141"/>
                </a:cubicBezTo>
                <a:cubicBezTo>
                  <a:pt x="104" y="129"/>
                  <a:pt x="104" y="129"/>
                  <a:pt x="104" y="129"/>
                </a:cubicBezTo>
                <a:cubicBezTo>
                  <a:pt x="103" y="128"/>
                  <a:pt x="103" y="128"/>
                  <a:pt x="102" y="127"/>
                </a:cubicBezTo>
                <a:cubicBezTo>
                  <a:pt x="100" y="129"/>
                  <a:pt x="97" y="131"/>
                  <a:pt x="94" y="132"/>
                </a:cubicBezTo>
                <a:cubicBezTo>
                  <a:pt x="92" y="133"/>
                  <a:pt x="90" y="133"/>
                  <a:pt x="88" y="134"/>
                </a:cubicBezTo>
                <a:moveTo>
                  <a:pt x="110" y="133"/>
                </a:moveTo>
                <a:cubicBezTo>
                  <a:pt x="97" y="150"/>
                  <a:pt x="97" y="150"/>
                  <a:pt x="97" y="150"/>
                </a:cubicBezTo>
                <a:cubicBezTo>
                  <a:pt x="94" y="153"/>
                  <a:pt x="94" y="153"/>
                  <a:pt x="94" y="153"/>
                </a:cubicBezTo>
                <a:cubicBezTo>
                  <a:pt x="91" y="149"/>
                  <a:pt x="91" y="149"/>
                  <a:pt x="91" y="149"/>
                </a:cubicBezTo>
                <a:cubicBezTo>
                  <a:pt x="86" y="144"/>
                  <a:pt x="86" y="144"/>
                  <a:pt x="86" y="144"/>
                </a:cubicBezTo>
                <a:cubicBezTo>
                  <a:pt x="85" y="145"/>
                  <a:pt x="83" y="146"/>
                  <a:pt x="83" y="147"/>
                </a:cubicBezTo>
                <a:cubicBezTo>
                  <a:pt x="89" y="161"/>
                  <a:pt x="90" y="177"/>
                  <a:pt x="90" y="188"/>
                </a:cubicBezTo>
                <a:cubicBezTo>
                  <a:pt x="103" y="188"/>
                  <a:pt x="120" y="186"/>
                  <a:pt x="133" y="183"/>
                </a:cubicBezTo>
                <a:cubicBezTo>
                  <a:pt x="143" y="180"/>
                  <a:pt x="150" y="177"/>
                  <a:pt x="150" y="173"/>
                </a:cubicBezTo>
                <a:cubicBezTo>
                  <a:pt x="150" y="168"/>
                  <a:pt x="149" y="162"/>
                  <a:pt x="147" y="158"/>
                </a:cubicBezTo>
                <a:cubicBezTo>
                  <a:pt x="145" y="153"/>
                  <a:pt x="143" y="149"/>
                  <a:pt x="139" y="146"/>
                </a:cubicBezTo>
                <a:cubicBezTo>
                  <a:pt x="137" y="143"/>
                  <a:pt x="132" y="141"/>
                  <a:pt x="127" y="140"/>
                </a:cubicBezTo>
                <a:cubicBezTo>
                  <a:pt x="127" y="139"/>
                  <a:pt x="127" y="139"/>
                  <a:pt x="127" y="139"/>
                </a:cubicBezTo>
                <a:cubicBezTo>
                  <a:pt x="127" y="139"/>
                  <a:pt x="121" y="138"/>
                  <a:pt x="120" y="137"/>
                </a:cubicBezTo>
                <a:cubicBezTo>
                  <a:pt x="117" y="136"/>
                  <a:pt x="114" y="135"/>
                  <a:pt x="110" y="133"/>
                </a:cubicBezTo>
                <a:moveTo>
                  <a:pt x="102" y="103"/>
                </a:moveTo>
                <a:cubicBezTo>
                  <a:pt x="107" y="99"/>
                  <a:pt x="109" y="92"/>
                  <a:pt x="111" y="85"/>
                </a:cubicBezTo>
                <a:cubicBezTo>
                  <a:pt x="111" y="84"/>
                  <a:pt x="111" y="82"/>
                  <a:pt x="111" y="82"/>
                </a:cubicBezTo>
                <a:cubicBezTo>
                  <a:pt x="112" y="81"/>
                  <a:pt x="112" y="80"/>
                  <a:pt x="113" y="80"/>
                </a:cubicBezTo>
                <a:cubicBezTo>
                  <a:pt x="116" y="78"/>
                  <a:pt x="117" y="76"/>
                  <a:pt x="118" y="74"/>
                </a:cubicBezTo>
                <a:cubicBezTo>
                  <a:pt x="119" y="71"/>
                  <a:pt x="120" y="67"/>
                  <a:pt x="119" y="64"/>
                </a:cubicBezTo>
                <a:cubicBezTo>
                  <a:pt x="119" y="64"/>
                  <a:pt x="119" y="62"/>
                  <a:pt x="119" y="62"/>
                </a:cubicBezTo>
                <a:cubicBezTo>
                  <a:pt x="121" y="52"/>
                  <a:pt x="121" y="44"/>
                  <a:pt x="120" y="37"/>
                </a:cubicBezTo>
                <a:cubicBezTo>
                  <a:pt x="118" y="30"/>
                  <a:pt x="115" y="24"/>
                  <a:pt x="110" y="19"/>
                </a:cubicBezTo>
                <a:cubicBezTo>
                  <a:pt x="104" y="13"/>
                  <a:pt x="94" y="9"/>
                  <a:pt x="84" y="9"/>
                </a:cubicBezTo>
                <a:cubicBezTo>
                  <a:pt x="74" y="8"/>
                  <a:pt x="64" y="10"/>
                  <a:pt x="59" y="15"/>
                </a:cubicBezTo>
                <a:cubicBezTo>
                  <a:pt x="58" y="15"/>
                  <a:pt x="57" y="16"/>
                  <a:pt x="57" y="16"/>
                </a:cubicBezTo>
                <a:cubicBezTo>
                  <a:pt x="56" y="16"/>
                  <a:pt x="55" y="16"/>
                  <a:pt x="54" y="16"/>
                </a:cubicBezTo>
                <a:cubicBezTo>
                  <a:pt x="45" y="19"/>
                  <a:pt x="41" y="23"/>
                  <a:pt x="38" y="30"/>
                </a:cubicBezTo>
                <a:cubicBezTo>
                  <a:pt x="36" y="36"/>
                  <a:pt x="36" y="45"/>
                  <a:pt x="37" y="53"/>
                </a:cubicBezTo>
                <a:cubicBezTo>
                  <a:pt x="37" y="56"/>
                  <a:pt x="38" y="59"/>
                  <a:pt x="39" y="62"/>
                </a:cubicBezTo>
                <a:cubicBezTo>
                  <a:pt x="39" y="63"/>
                  <a:pt x="39" y="64"/>
                  <a:pt x="39" y="65"/>
                </a:cubicBezTo>
                <a:cubicBezTo>
                  <a:pt x="38" y="68"/>
                  <a:pt x="38" y="71"/>
                  <a:pt x="39" y="74"/>
                </a:cubicBezTo>
                <a:cubicBezTo>
                  <a:pt x="40" y="76"/>
                  <a:pt x="42" y="78"/>
                  <a:pt x="44" y="80"/>
                </a:cubicBezTo>
                <a:cubicBezTo>
                  <a:pt x="45" y="80"/>
                  <a:pt x="46" y="81"/>
                  <a:pt x="46" y="82"/>
                </a:cubicBezTo>
                <a:cubicBezTo>
                  <a:pt x="47" y="85"/>
                  <a:pt x="47" y="85"/>
                  <a:pt x="47" y="85"/>
                </a:cubicBezTo>
                <a:cubicBezTo>
                  <a:pt x="49" y="92"/>
                  <a:pt x="51" y="99"/>
                  <a:pt x="55" y="103"/>
                </a:cubicBezTo>
                <a:cubicBezTo>
                  <a:pt x="56" y="104"/>
                  <a:pt x="56" y="105"/>
                  <a:pt x="56" y="106"/>
                </a:cubicBezTo>
                <a:cubicBezTo>
                  <a:pt x="56" y="107"/>
                  <a:pt x="56" y="109"/>
                  <a:pt x="57" y="111"/>
                </a:cubicBezTo>
                <a:cubicBezTo>
                  <a:pt x="57" y="113"/>
                  <a:pt x="57" y="115"/>
                  <a:pt x="57" y="118"/>
                </a:cubicBezTo>
                <a:cubicBezTo>
                  <a:pt x="59" y="121"/>
                  <a:pt x="62" y="124"/>
                  <a:pt x="66" y="125"/>
                </a:cubicBezTo>
                <a:cubicBezTo>
                  <a:pt x="70" y="127"/>
                  <a:pt x="74" y="127"/>
                  <a:pt x="79" y="127"/>
                </a:cubicBezTo>
                <a:cubicBezTo>
                  <a:pt x="83" y="127"/>
                  <a:pt x="87" y="127"/>
                  <a:pt x="91" y="125"/>
                </a:cubicBezTo>
                <a:cubicBezTo>
                  <a:pt x="95" y="124"/>
                  <a:pt x="99" y="121"/>
                  <a:pt x="101" y="118"/>
                </a:cubicBezTo>
                <a:cubicBezTo>
                  <a:pt x="101" y="116"/>
                  <a:pt x="101" y="114"/>
                  <a:pt x="101" y="111"/>
                </a:cubicBezTo>
                <a:cubicBezTo>
                  <a:pt x="101" y="109"/>
                  <a:pt x="101" y="107"/>
                  <a:pt x="101" y="106"/>
                </a:cubicBezTo>
                <a:cubicBezTo>
                  <a:pt x="101" y="105"/>
                  <a:pt x="102" y="104"/>
                  <a:pt x="102" y="103"/>
                </a:cubicBezTo>
              </a:path>
            </a:pathLst>
          </a:custGeom>
          <a:solidFill>
            <a:schemeClr val="bg1"/>
          </a:solidFill>
          <a:ln w="0">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
        <p:nvSpPr>
          <p:cNvPr id="23" name="CuadroTexto 22">
            <a:extLst>
              <a:ext uri="{FF2B5EF4-FFF2-40B4-BE49-F238E27FC236}">
                <a16:creationId xmlns:a16="http://schemas.microsoft.com/office/drawing/2014/main" id="{01127261-8680-B944-A473-F4298A265CD2}"/>
              </a:ext>
            </a:extLst>
          </p:cNvPr>
          <p:cNvSpPr txBox="1"/>
          <p:nvPr/>
        </p:nvSpPr>
        <p:spPr>
          <a:xfrm>
            <a:off x="912287" y="4967069"/>
            <a:ext cx="2732689"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Subsidiaries </a:t>
            </a:r>
            <a:r>
              <a:rPr kumimoji="0" lang="es-CO" sz="1800" b="1" i="0" u="none" strike="noStrike" kern="120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a:t>
            </a:r>
            <a:r>
              <a:rPr kumimoji="0" lang="es-CO" sz="1800" b="1"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CO" sz="1800" b="1" i="0" u="none" strike="noStrike" kern="120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branch</a:t>
            </a:r>
            <a:r>
              <a:rPr kumimoji="0" lang="es-CO" sz="1800" b="1"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s-CO" sz="1800" b="1" i="0" u="none" strike="noStrike" kern="120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offices</a:t>
            </a:r>
            <a:endParaRPr kumimoji="0" lang="es-EC" sz="18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4" name="Group 17">
            <a:extLst>
              <a:ext uri="{FF2B5EF4-FFF2-40B4-BE49-F238E27FC236}">
                <a16:creationId xmlns:a16="http://schemas.microsoft.com/office/drawing/2014/main" id="{E6D2FD44-0253-AE4E-BB9C-09BC1A72D6F1}"/>
              </a:ext>
            </a:extLst>
          </p:cNvPr>
          <p:cNvGrpSpPr/>
          <p:nvPr/>
        </p:nvGrpSpPr>
        <p:grpSpPr>
          <a:xfrm>
            <a:off x="1941568" y="3149107"/>
            <a:ext cx="674125" cy="593097"/>
            <a:chOff x="4697905" y="2567812"/>
            <a:chExt cx="515302" cy="448876"/>
          </a:xfrm>
        </p:grpSpPr>
        <p:sp>
          <p:nvSpPr>
            <p:cNvPr id="25" name="Freeform 76">
              <a:extLst>
                <a:ext uri="{FF2B5EF4-FFF2-40B4-BE49-F238E27FC236}">
                  <a16:creationId xmlns:a16="http://schemas.microsoft.com/office/drawing/2014/main" id="{6C103427-21AA-5045-A974-CA581350A8D4}"/>
                </a:ext>
              </a:extLst>
            </p:cNvPr>
            <p:cNvSpPr>
              <a:spLocks noEditPoints="1"/>
            </p:cNvSpPr>
            <p:nvPr/>
          </p:nvSpPr>
          <p:spPr bwMode="auto">
            <a:xfrm>
              <a:off x="4882035" y="2567812"/>
              <a:ext cx="153582" cy="153739"/>
            </a:xfrm>
            <a:custGeom>
              <a:avLst/>
              <a:gdLst>
                <a:gd name="T0" fmla="*/ 49 w 158"/>
                <a:gd name="T1" fmla="*/ 111 h 196"/>
                <a:gd name="T2" fmla="*/ 40 w 158"/>
                <a:gd name="T3" fmla="*/ 87 h 196"/>
                <a:gd name="T4" fmla="*/ 32 w 158"/>
                <a:gd name="T5" fmla="*/ 76 h 196"/>
                <a:gd name="T6" fmla="*/ 30 w 158"/>
                <a:gd name="T7" fmla="*/ 54 h 196"/>
                <a:gd name="T8" fmla="*/ 52 w 158"/>
                <a:gd name="T9" fmla="*/ 9 h 196"/>
                <a:gd name="T10" fmla="*/ 84 w 158"/>
                <a:gd name="T11" fmla="*/ 1 h 196"/>
                <a:gd name="T12" fmla="*/ 127 w 158"/>
                <a:gd name="T13" fmla="*/ 35 h 196"/>
                <a:gd name="T14" fmla="*/ 125 w 158"/>
                <a:gd name="T15" fmla="*/ 76 h 196"/>
                <a:gd name="T16" fmla="*/ 118 w 158"/>
                <a:gd name="T17" fmla="*/ 87 h 196"/>
                <a:gd name="T18" fmla="*/ 108 w 158"/>
                <a:gd name="T19" fmla="*/ 112 h 196"/>
                <a:gd name="T20" fmla="*/ 108 w 158"/>
                <a:gd name="T21" fmla="*/ 119 h 196"/>
                <a:gd name="T22" fmla="*/ 122 w 158"/>
                <a:gd name="T23" fmla="*/ 130 h 196"/>
                <a:gd name="T24" fmla="*/ 145 w 158"/>
                <a:gd name="T25" fmla="*/ 140 h 196"/>
                <a:gd name="T26" fmla="*/ 158 w 158"/>
                <a:gd name="T27" fmla="*/ 173 h 196"/>
                <a:gd name="T28" fmla="*/ 79 w 158"/>
                <a:gd name="T29" fmla="*/ 196 h 196"/>
                <a:gd name="T30" fmla="*/ 0 w 158"/>
                <a:gd name="T31" fmla="*/ 173 h 196"/>
                <a:gd name="T32" fmla="*/ 13 w 158"/>
                <a:gd name="T33" fmla="*/ 140 h 196"/>
                <a:gd name="T34" fmla="*/ 35 w 158"/>
                <a:gd name="T35" fmla="*/ 130 h 196"/>
                <a:gd name="T36" fmla="*/ 49 w 158"/>
                <a:gd name="T37" fmla="*/ 119 h 196"/>
                <a:gd name="T38" fmla="*/ 64 w 158"/>
                <a:gd name="T39" fmla="*/ 153 h 196"/>
                <a:gd name="T40" fmla="*/ 37 w 158"/>
                <a:gd name="T41" fmla="*/ 137 h 196"/>
                <a:gd name="T42" fmla="*/ 18 w 158"/>
                <a:gd name="T43" fmla="*/ 146 h 196"/>
                <a:gd name="T44" fmla="*/ 8 w 158"/>
                <a:gd name="T45" fmla="*/ 173 h 196"/>
                <a:gd name="T46" fmla="*/ 68 w 158"/>
                <a:gd name="T47" fmla="*/ 188 h 196"/>
                <a:gd name="T48" fmla="*/ 71 w 158"/>
                <a:gd name="T49" fmla="*/ 143 h 196"/>
                <a:gd name="T50" fmla="*/ 64 w 158"/>
                <a:gd name="T51" fmla="*/ 141 h 196"/>
                <a:gd name="T52" fmla="*/ 64 w 158"/>
                <a:gd name="T53" fmla="*/ 132 h 196"/>
                <a:gd name="T54" fmla="*/ 54 w 158"/>
                <a:gd name="T55" fmla="*/ 129 h 196"/>
                <a:gd name="T56" fmla="*/ 94 w 158"/>
                <a:gd name="T57" fmla="*/ 141 h 196"/>
                <a:gd name="T58" fmla="*/ 102 w 158"/>
                <a:gd name="T59" fmla="*/ 127 h 196"/>
                <a:gd name="T60" fmla="*/ 88 w 158"/>
                <a:gd name="T61" fmla="*/ 134 h 196"/>
                <a:gd name="T62" fmla="*/ 97 w 158"/>
                <a:gd name="T63" fmla="*/ 150 h 196"/>
                <a:gd name="T64" fmla="*/ 91 w 158"/>
                <a:gd name="T65" fmla="*/ 149 h 196"/>
                <a:gd name="T66" fmla="*/ 83 w 158"/>
                <a:gd name="T67" fmla="*/ 147 h 196"/>
                <a:gd name="T68" fmla="*/ 133 w 158"/>
                <a:gd name="T69" fmla="*/ 183 h 196"/>
                <a:gd name="T70" fmla="*/ 147 w 158"/>
                <a:gd name="T71" fmla="*/ 158 h 196"/>
                <a:gd name="T72" fmla="*/ 127 w 158"/>
                <a:gd name="T73" fmla="*/ 140 h 196"/>
                <a:gd name="T74" fmla="*/ 120 w 158"/>
                <a:gd name="T75" fmla="*/ 137 h 196"/>
                <a:gd name="T76" fmla="*/ 102 w 158"/>
                <a:gd name="T77" fmla="*/ 103 h 196"/>
                <a:gd name="T78" fmla="*/ 111 w 158"/>
                <a:gd name="T79" fmla="*/ 82 h 196"/>
                <a:gd name="T80" fmla="*/ 118 w 158"/>
                <a:gd name="T81" fmla="*/ 74 h 196"/>
                <a:gd name="T82" fmla="*/ 119 w 158"/>
                <a:gd name="T83" fmla="*/ 62 h 196"/>
                <a:gd name="T84" fmla="*/ 110 w 158"/>
                <a:gd name="T85" fmla="*/ 19 h 196"/>
                <a:gd name="T86" fmla="*/ 59 w 158"/>
                <a:gd name="T87" fmla="*/ 15 h 196"/>
                <a:gd name="T88" fmla="*/ 54 w 158"/>
                <a:gd name="T89" fmla="*/ 16 h 196"/>
                <a:gd name="T90" fmla="*/ 37 w 158"/>
                <a:gd name="T91" fmla="*/ 53 h 196"/>
                <a:gd name="T92" fmla="*/ 39 w 158"/>
                <a:gd name="T93" fmla="*/ 65 h 196"/>
                <a:gd name="T94" fmla="*/ 44 w 158"/>
                <a:gd name="T95" fmla="*/ 80 h 196"/>
                <a:gd name="T96" fmla="*/ 47 w 158"/>
                <a:gd name="T97" fmla="*/ 85 h 196"/>
                <a:gd name="T98" fmla="*/ 56 w 158"/>
                <a:gd name="T99" fmla="*/ 106 h 196"/>
                <a:gd name="T100" fmla="*/ 57 w 158"/>
                <a:gd name="T101" fmla="*/ 118 h 196"/>
                <a:gd name="T102" fmla="*/ 79 w 158"/>
                <a:gd name="T103" fmla="*/ 127 h 196"/>
                <a:gd name="T104" fmla="*/ 101 w 158"/>
                <a:gd name="T105" fmla="*/ 118 h 196"/>
                <a:gd name="T106" fmla="*/ 101 w 158"/>
                <a:gd name="T107" fmla="*/ 10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8" h="196">
                  <a:moveTo>
                    <a:pt x="49" y="119"/>
                  </a:moveTo>
                  <a:cubicBezTo>
                    <a:pt x="49" y="116"/>
                    <a:pt x="49" y="114"/>
                    <a:pt x="49" y="111"/>
                  </a:cubicBezTo>
                  <a:cubicBezTo>
                    <a:pt x="49" y="110"/>
                    <a:pt x="49" y="109"/>
                    <a:pt x="49" y="107"/>
                  </a:cubicBezTo>
                  <a:cubicBezTo>
                    <a:pt x="44" y="102"/>
                    <a:pt x="42" y="94"/>
                    <a:pt x="40" y="87"/>
                  </a:cubicBezTo>
                  <a:cubicBezTo>
                    <a:pt x="40" y="86"/>
                    <a:pt x="40" y="86"/>
                    <a:pt x="39" y="85"/>
                  </a:cubicBezTo>
                  <a:cubicBezTo>
                    <a:pt x="36" y="83"/>
                    <a:pt x="34" y="80"/>
                    <a:pt x="32" y="76"/>
                  </a:cubicBezTo>
                  <a:cubicBezTo>
                    <a:pt x="31" y="72"/>
                    <a:pt x="30" y="68"/>
                    <a:pt x="31" y="63"/>
                  </a:cubicBezTo>
                  <a:cubicBezTo>
                    <a:pt x="31" y="60"/>
                    <a:pt x="30" y="57"/>
                    <a:pt x="30" y="54"/>
                  </a:cubicBezTo>
                  <a:cubicBezTo>
                    <a:pt x="28" y="45"/>
                    <a:pt x="28" y="35"/>
                    <a:pt x="31" y="27"/>
                  </a:cubicBezTo>
                  <a:cubicBezTo>
                    <a:pt x="35" y="19"/>
                    <a:pt x="41" y="12"/>
                    <a:pt x="52" y="9"/>
                  </a:cubicBezTo>
                  <a:cubicBezTo>
                    <a:pt x="53" y="9"/>
                    <a:pt x="54" y="9"/>
                    <a:pt x="55" y="9"/>
                  </a:cubicBezTo>
                  <a:cubicBezTo>
                    <a:pt x="61" y="3"/>
                    <a:pt x="73" y="0"/>
                    <a:pt x="84" y="1"/>
                  </a:cubicBezTo>
                  <a:cubicBezTo>
                    <a:pt x="96" y="2"/>
                    <a:pt x="108" y="6"/>
                    <a:pt x="115" y="13"/>
                  </a:cubicBezTo>
                  <a:cubicBezTo>
                    <a:pt x="121" y="19"/>
                    <a:pt x="125" y="27"/>
                    <a:pt x="127" y="35"/>
                  </a:cubicBezTo>
                  <a:cubicBezTo>
                    <a:pt x="129" y="43"/>
                    <a:pt x="129" y="53"/>
                    <a:pt x="126" y="63"/>
                  </a:cubicBezTo>
                  <a:cubicBezTo>
                    <a:pt x="127" y="68"/>
                    <a:pt x="127" y="72"/>
                    <a:pt x="125" y="76"/>
                  </a:cubicBezTo>
                  <a:cubicBezTo>
                    <a:pt x="124" y="80"/>
                    <a:pt x="122" y="83"/>
                    <a:pt x="118" y="85"/>
                  </a:cubicBezTo>
                  <a:cubicBezTo>
                    <a:pt x="118" y="86"/>
                    <a:pt x="118" y="86"/>
                    <a:pt x="118" y="87"/>
                  </a:cubicBezTo>
                  <a:cubicBezTo>
                    <a:pt x="116" y="94"/>
                    <a:pt x="114" y="102"/>
                    <a:pt x="109" y="107"/>
                  </a:cubicBezTo>
                  <a:cubicBezTo>
                    <a:pt x="109" y="109"/>
                    <a:pt x="109" y="110"/>
                    <a:pt x="108" y="112"/>
                  </a:cubicBezTo>
                  <a:cubicBezTo>
                    <a:pt x="108" y="114"/>
                    <a:pt x="108" y="116"/>
                    <a:pt x="108" y="118"/>
                  </a:cubicBezTo>
                  <a:cubicBezTo>
                    <a:pt x="108" y="119"/>
                    <a:pt x="108" y="119"/>
                    <a:pt x="108" y="119"/>
                  </a:cubicBezTo>
                  <a:cubicBezTo>
                    <a:pt x="108" y="122"/>
                    <a:pt x="109" y="124"/>
                    <a:pt x="111" y="125"/>
                  </a:cubicBezTo>
                  <a:cubicBezTo>
                    <a:pt x="115" y="128"/>
                    <a:pt x="118" y="129"/>
                    <a:pt x="122" y="130"/>
                  </a:cubicBezTo>
                  <a:cubicBezTo>
                    <a:pt x="125" y="131"/>
                    <a:pt x="128" y="132"/>
                    <a:pt x="130" y="133"/>
                  </a:cubicBezTo>
                  <a:cubicBezTo>
                    <a:pt x="135" y="134"/>
                    <a:pt x="141" y="137"/>
                    <a:pt x="145" y="140"/>
                  </a:cubicBezTo>
                  <a:cubicBezTo>
                    <a:pt x="149" y="144"/>
                    <a:pt x="152" y="149"/>
                    <a:pt x="154" y="155"/>
                  </a:cubicBezTo>
                  <a:cubicBezTo>
                    <a:pt x="156" y="161"/>
                    <a:pt x="158" y="167"/>
                    <a:pt x="158" y="173"/>
                  </a:cubicBezTo>
                  <a:cubicBezTo>
                    <a:pt x="158" y="181"/>
                    <a:pt x="148" y="187"/>
                    <a:pt x="135" y="190"/>
                  </a:cubicBezTo>
                  <a:cubicBezTo>
                    <a:pt x="117" y="195"/>
                    <a:pt x="93" y="196"/>
                    <a:pt x="79" y="196"/>
                  </a:cubicBezTo>
                  <a:cubicBezTo>
                    <a:pt x="64" y="196"/>
                    <a:pt x="40" y="195"/>
                    <a:pt x="23" y="190"/>
                  </a:cubicBezTo>
                  <a:cubicBezTo>
                    <a:pt x="10" y="187"/>
                    <a:pt x="0" y="181"/>
                    <a:pt x="0" y="173"/>
                  </a:cubicBezTo>
                  <a:cubicBezTo>
                    <a:pt x="0" y="167"/>
                    <a:pt x="1" y="161"/>
                    <a:pt x="4" y="155"/>
                  </a:cubicBezTo>
                  <a:cubicBezTo>
                    <a:pt x="6" y="149"/>
                    <a:pt x="9" y="144"/>
                    <a:pt x="13" y="140"/>
                  </a:cubicBezTo>
                  <a:cubicBezTo>
                    <a:pt x="17" y="136"/>
                    <a:pt x="23" y="134"/>
                    <a:pt x="28" y="132"/>
                  </a:cubicBezTo>
                  <a:cubicBezTo>
                    <a:pt x="31" y="131"/>
                    <a:pt x="33" y="131"/>
                    <a:pt x="35" y="130"/>
                  </a:cubicBezTo>
                  <a:cubicBezTo>
                    <a:pt x="39" y="129"/>
                    <a:pt x="42" y="128"/>
                    <a:pt x="47" y="125"/>
                  </a:cubicBezTo>
                  <a:cubicBezTo>
                    <a:pt x="49" y="124"/>
                    <a:pt x="49" y="122"/>
                    <a:pt x="49" y="119"/>
                  </a:cubicBezTo>
                  <a:moveTo>
                    <a:pt x="71" y="143"/>
                  </a:moveTo>
                  <a:cubicBezTo>
                    <a:pt x="64" y="153"/>
                    <a:pt x="64" y="153"/>
                    <a:pt x="64" y="153"/>
                  </a:cubicBezTo>
                  <a:cubicBezTo>
                    <a:pt x="48" y="133"/>
                    <a:pt x="48" y="133"/>
                    <a:pt x="48" y="133"/>
                  </a:cubicBezTo>
                  <a:cubicBezTo>
                    <a:pt x="44" y="135"/>
                    <a:pt x="41" y="136"/>
                    <a:pt x="37" y="137"/>
                  </a:cubicBezTo>
                  <a:cubicBezTo>
                    <a:pt x="35" y="138"/>
                    <a:pt x="32" y="139"/>
                    <a:pt x="30" y="140"/>
                  </a:cubicBezTo>
                  <a:cubicBezTo>
                    <a:pt x="26" y="141"/>
                    <a:pt x="21" y="143"/>
                    <a:pt x="18" y="146"/>
                  </a:cubicBezTo>
                  <a:cubicBezTo>
                    <a:pt x="15" y="149"/>
                    <a:pt x="12" y="153"/>
                    <a:pt x="10" y="158"/>
                  </a:cubicBezTo>
                  <a:cubicBezTo>
                    <a:pt x="8" y="162"/>
                    <a:pt x="8" y="168"/>
                    <a:pt x="8" y="173"/>
                  </a:cubicBezTo>
                  <a:cubicBezTo>
                    <a:pt x="8" y="177"/>
                    <a:pt x="15" y="180"/>
                    <a:pt x="25" y="183"/>
                  </a:cubicBezTo>
                  <a:cubicBezTo>
                    <a:pt x="37" y="186"/>
                    <a:pt x="54" y="188"/>
                    <a:pt x="68" y="188"/>
                  </a:cubicBezTo>
                  <a:cubicBezTo>
                    <a:pt x="68" y="177"/>
                    <a:pt x="68" y="161"/>
                    <a:pt x="75" y="147"/>
                  </a:cubicBezTo>
                  <a:lnTo>
                    <a:pt x="71" y="143"/>
                  </a:lnTo>
                  <a:close/>
                  <a:moveTo>
                    <a:pt x="54" y="129"/>
                  </a:moveTo>
                  <a:cubicBezTo>
                    <a:pt x="64" y="141"/>
                    <a:pt x="64" y="141"/>
                    <a:pt x="64" y="141"/>
                  </a:cubicBezTo>
                  <a:cubicBezTo>
                    <a:pt x="69" y="134"/>
                    <a:pt x="69" y="134"/>
                    <a:pt x="69" y="134"/>
                  </a:cubicBezTo>
                  <a:cubicBezTo>
                    <a:pt x="67" y="133"/>
                    <a:pt x="65" y="133"/>
                    <a:pt x="64" y="132"/>
                  </a:cubicBezTo>
                  <a:cubicBezTo>
                    <a:pt x="60" y="131"/>
                    <a:pt x="58" y="129"/>
                    <a:pt x="55" y="127"/>
                  </a:cubicBezTo>
                  <a:cubicBezTo>
                    <a:pt x="55" y="128"/>
                    <a:pt x="54" y="128"/>
                    <a:pt x="54" y="129"/>
                  </a:cubicBezTo>
                  <a:moveTo>
                    <a:pt x="88" y="134"/>
                  </a:moveTo>
                  <a:cubicBezTo>
                    <a:pt x="94" y="141"/>
                    <a:pt x="94" y="141"/>
                    <a:pt x="94" y="141"/>
                  </a:cubicBezTo>
                  <a:cubicBezTo>
                    <a:pt x="104" y="129"/>
                    <a:pt x="104" y="129"/>
                    <a:pt x="104" y="129"/>
                  </a:cubicBezTo>
                  <a:cubicBezTo>
                    <a:pt x="103" y="128"/>
                    <a:pt x="103" y="128"/>
                    <a:pt x="102" y="127"/>
                  </a:cubicBezTo>
                  <a:cubicBezTo>
                    <a:pt x="100" y="129"/>
                    <a:pt x="97" y="131"/>
                    <a:pt x="94" y="132"/>
                  </a:cubicBezTo>
                  <a:cubicBezTo>
                    <a:pt x="92" y="133"/>
                    <a:pt x="90" y="133"/>
                    <a:pt x="88" y="134"/>
                  </a:cubicBezTo>
                  <a:moveTo>
                    <a:pt x="110" y="133"/>
                  </a:moveTo>
                  <a:cubicBezTo>
                    <a:pt x="97" y="150"/>
                    <a:pt x="97" y="150"/>
                    <a:pt x="97" y="150"/>
                  </a:cubicBezTo>
                  <a:cubicBezTo>
                    <a:pt x="94" y="153"/>
                    <a:pt x="94" y="153"/>
                    <a:pt x="94" y="153"/>
                  </a:cubicBezTo>
                  <a:cubicBezTo>
                    <a:pt x="91" y="149"/>
                    <a:pt x="91" y="149"/>
                    <a:pt x="91" y="149"/>
                  </a:cubicBezTo>
                  <a:cubicBezTo>
                    <a:pt x="86" y="144"/>
                    <a:pt x="86" y="144"/>
                    <a:pt x="86" y="144"/>
                  </a:cubicBezTo>
                  <a:cubicBezTo>
                    <a:pt x="85" y="145"/>
                    <a:pt x="83" y="146"/>
                    <a:pt x="83" y="147"/>
                  </a:cubicBezTo>
                  <a:cubicBezTo>
                    <a:pt x="89" y="161"/>
                    <a:pt x="90" y="177"/>
                    <a:pt x="90" y="188"/>
                  </a:cubicBezTo>
                  <a:cubicBezTo>
                    <a:pt x="103" y="188"/>
                    <a:pt x="120" y="186"/>
                    <a:pt x="133" y="183"/>
                  </a:cubicBezTo>
                  <a:cubicBezTo>
                    <a:pt x="143" y="180"/>
                    <a:pt x="150" y="177"/>
                    <a:pt x="150" y="173"/>
                  </a:cubicBezTo>
                  <a:cubicBezTo>
                    <a:pt x="150" y="168"/>
                    <a:pt x="149" y="162"/>
                    <a:pt x="147" y="158"/>
                  </a:cubicBezTo>
                  <a:cubicBezTo>
                    <a:pt x="145" y="153"/>
                    <a:pt x="143" y="149"/>
                    <a:pt x="139" y="146"/>
                  </a:cubicBezTo>
                  <a:cubicBezTo>
                    <a:pt x="137" y="143"/>
                    <a:pt x="132" y="141"/>
                    <a:pt x="127" y="140"/>
                  </a:cubicBezTo>
                  <a:cubicBezTo>
                    <a:pt x="127" y="139"/>
                    <a:pt x="127" y="139"/>
                    <a:pt x="127" y="139"/>
                  </a:cubicBezTo>
                  <a:cubicBezTo>
                    <a:pt x="127" y="139"/>
                    <a:pt x="121" y="138"/>
                    <a:pt x="120" y="137"/>
                  </a:cubicBezTo>
                  <a:cubicBezTo>
                    <a:pt x="117" y="136"/>
                    <a:pt x="114" y="135"/>
                    <a:pt x="110" y="133"/>
                  </a:cubicBezTo>
                  <a:moveTo>
                    <a:pt x="102" y="103"/>
                  </a:moveTo>
                  <a:cubicBezTo>
                    <a:pt x="107" y="99"/>
                    <a:pt x="109" y="92"/>
                    <a:pt x="111" y="85"/>
                  </a:cubicBezTo>
                  <a:cubicBezTo>
                    <a:pt x="111" y="84"/>
                    <a:pt x="111" y="82"/>
                    <a:pt x="111" y="82"/>
                  </a:cubicBezTo>
                  <a:cubicBezTo>
                    <a:pt x="112" y="81"/>
                    <a:pt x="112" y="80"/>
                    <a:pt x="113" y="80"/>
                  </a:cubicBezTo>
                  <a:cubicBezTo>
                    <a:pt x="116" y="78"/>
                    <a:pt x="117" y="76"/>
                    <a:pt x="118" y="74"/>
                  </a:cubicBezTo>
                  <a:cubicBezTo>
                    <a:pt x="119" y="71"/>
                    <a:pt x="120" y="67"/>
                    <a:pt x="119" y="64"/>
                  </a:cubicBezTo>
                  <a:cubicBezTo>
                    <a:pt x="119" y="64"/>
                    <a:pt x="119" y="62"/>
                    <a:pt x="119" y="62"/>
                  </a:cubicBezTo>
                  <a:cubicBezTo>
                    <a:pt x="121" y="52"/>
                    <a:pt x="121" y="44"/>
                    <a:pt x="120" y="37"/>
                  </a:cubicBezTo>
                  <a:cubicBezTo>
                    <a:pt x="118" y="30"/>
                    <a:pt x="115" y="24"/>
                    <a:pt x="110" y="19"/>
                  </a:cubicBezTo>
                  <a:cubicBezTo>
                    <a:pt x="104" y="13"/>
                    <a:pt x="94" y="9"/>
                    <a:pt x="84" y="9"/>
                  </a:cubicBezTo>
                  <a:cubicBezTo>
                    <a:pt x="74" y="8"/>
                    <a:pt x="64" y="10"/>
                    <a:pt x="59" y="15"/>
                  </a:cubicBezTo>
                  <a:cubicBezTo>
                    <a:pt x="58" y="15"/>
                    <a:pt x="57" y="16"/>
                    <a:pt x="57" y="16"/>
                  </a:cubicBezTo>
                  <a:cubicBezTo>
                    <a:pt x="56" y="16"/>
                    <a:pt x="55" y="16"/>
                    <a:pt x="54" y="16"/>
                  </a:cubicBezTo>
                  <a:cubicBezTo>
                    <a:pt x="45" y="19"/>
                    <a:pt x="41" y="23"/>
                    <a:pt x="38" y="30"/>
                  </a:cubicBezTo>
                  <a:cubicBezTo>
                    <a:pt x="36" y="36"/>
                    <a:pt x="36" y="45"/>
                    <a:pt x="37" y="53"/>
                  </a:cubicBezTo>
                  <a:cubicBezTo>
                    <a:pt x="37" y="56"/>
                    <a:pt x="38" y="59"/>
                    <a:pt x="39" y="62"/>
                  </a:cubicBezTo>
                  <a:cubicBezTo>
                    <a:pt x="39" y="63"/>
                    <a:pt x="39" y="64"/>
                    <a:pt x="39" y="65"/>
                  </a:cubicBezTo>
                  <a:cubicBezTo>
                    <a:pt x="38" y="68"/>
                    <a:pt x="38" y="71"/>
                    <a:pt x="39" y="74"/>
                  </a:cubicBezTo>
                  <a:cubicBezTo>
                    <a:pt x="40" y="76"/>
                    <a:pt x="42" y="78"/>
                    <a:pt x="44" y="80"/>
                  </a:cubicBezTo>
                  <a:cubicBezTo>
                    <a:pt x="45" y="80"/>
                    <a:pt x="46" y="81"/>
                    <a:pt x="46" y="82"/>
                  </a:cubicBezTo>
                  <a:cubicBezTo>
                    <a:pt x="47" y="85"/>
                    <a:pt x="47" y="85"/>
                    <a:pt x="47" y="85"/>
                  </a:cubicBezTo>
                  <a:cubicBezTo>
                    <a:pt x="49" y="92"/>
                    <a:pt x="51" y="99"/>
                    <a:pt x="55" y="103"/>
                  </a:cubicBezTo>
                  <a:cubicBezTo>
                    <a:pt x="56" y="104"/>
                    <a:pt x="56" y="105"/>
                    <a:pt x="56" y="106"/>
                  </a:cubicBezTo>
                  <a:cubicBezTo>
                    <a:pt x="56" y="107"/>
                    <a:pt x="56" y="109"/>
                    <a:pt x="57" y="111"/>
                  </a:cubicBezTo>
                  <a:cubicBezTo>
                    <a:pt x="57" y="113"/>
                    <a:pt x="57" y="115"/>
                    <a:pt x="57" y="118"/>
                  </a:cubicBezTo>
                  <a:cubicBezTo>
                    <a:pt x="59" y="121"/>
                    <a:pt x="62" y="124"/>
                    <a:pt x="66" y="125"/>
                  </a:cubicBezTo>
                  <a:cubicBezTo>
                    <a:pt x="70" y="127"/>
                    <a:pt x="74" y="127"/>
                    <a:pt x="79" y="127"/>
                  </a:cubicBezTo>
                  <a:cubicBezTo>
                    <a:pt x="83" y="127"/>
                    <a:pt x="87" y="127"/>
                    <a:pt x="91" y="125"/>
                  </a:cubicBezTo>
                  <a:cubicBezTo>
                    <a:pt x="95" y="124"/>
                    <a:pt x="99" y="121"/>
                    <a:pt x="101" y="118"/>
                  </a:cubicBezTo>
                  <a:cubicBezTo>
                    <a:pt x="101" y="116"/>
                    <a:pt x="101" y="114"/>
                    <a:pt x="101" y="111"/>
                  </a:cubicBezTo>
                  <a:cubicBezTo>
                    <a:pt x="101" y="109"/>
                    <a:pt x="101" y="107"/>
                    <a:pt x="101" y="106"/>
                  </a:cubicBezTo>
                  <a:cubicBezTo>
                    <a:pt x="101" y="105"/>
                    <a:pt x="102" y="104"/>
                    <a:pt x="102" y="103"/>
                  </a:cubicBezTo>
                </a:path>
              </a:pathLst>
            </a:custGeom>
            <a:solidFill>
              <a:schemeClr val="bg1"/>
            </a:solidFill>
            <a:ln w="0">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
          <p:nvSpPr>
            <p:cNvPr id="26" name="Freeform 76">
              <a:extLst>
                <a:ext uri="{FF2B5EF4-FFF2-40B4-BE49-F238E27FC236}">
                  <a16:creationId xmlns:a16="http://schemas.microsoft.com/office/drawing/2014/main" id="{4C9A0E8F-C66C-3E49-A32B-E36DB862EC30}"/>
                </a:ext>
              </a:extLst>
            </p:cNvPr>
            <p:cNvSpPr>
              <a:spLocks noEditPoints="1"/>
            </p:cNvSpPr>
            <p:nvPr/>
          </p:nvSpPr>
          <p:spPr bwMode="auto">
            <a:xfrm>
              <a:off x="5059625" y="2862936"/>
              <a:ext cx="153582" cy="153739"/>
            </a:xfrm>
            <a:custGeom>
              <a:avLst/>
              <a:gdLst>
                <a:gd name="T0" fmla="*/ 49 w 158"/>
                <a:gd name="T1" fmla="*/ 111 h 196"/>
                <a:gd name="T2" fmla="*/ 40 w 158"/>
                <a:gd name="T3" fmla="*/ 87 h 196"/>
                <a:gd name="T4" fmla="*/ 32 w 158"/>
                <a:gd name="T5" fmla="*/ 76 h 196"/>
                <a:gd name="T6" fmla="*/ 30 w 158"/>
                <a:gd name="T7" fmla="*/ 54 h 196"/>
                <a:gd name="T8" fmla="*/ 52 w 158"/>
                <a:gd name="T9" fmla="*/ 9 h 196"/>
                <a:gd name="T10" fmla="*/ 84 w 158"/>
                <a:gd name="T11" fmla="*/ 1 h 196"/>
                <a:gd name="T12" fmla="*/ 127 w 158"/>
                <a:gd name="T13" fmla="*/ 35 h 196"/>
                <a:gd name="T14" fmla="*/ 125 w 158"/>
                <a:gd name="T15" fmla="*/ 76 h 196"/>
                <a:gd name="T16" fmla="*/ 118 w 158"/>
                <a:gd name="T17" fmla="*/ 87 h 196"/>
                <a:gd name="T18" fmla="*/ 108 w 158"/>
                <a:gd name="T19" fmla="*/ 112 h 196"/>
                <a:gd name="T20" fmla="*/ 108 w 158"/>
                <a:gd name="T21" fmla="*/ 119 h 196"/>
                <a:gd name="T22" fmla="*/ 122 w 158"/>
                <a:gd name="T23" fmla="*/ 130 h 196"/>
                <a:gd name="T24" fmla="*/ 145 w 158"/>
                <a:gd name="T25" fmla="*/ 140 h 196"/>
                <a:gd name="T26" fmla="*/ 158 w 158"/>
                <a:gd name="T27" fmla="*/ 173 h 196"/>
                <a:gd name="T28" fmla="*/ 79 w 158"/>
                <a:gd name="T29" fmla="*/ 196 h 196"/>
                <a:gd name="T30" fmla="*/ 0 w 158"/>
                <a:gd name="T31" fmla="*/ 173 h 196"/>
                <a:gd name="T32" fmla="*/ 13 w 158"/>
                <a:gd name="T33" fmla="*/ 140 h 196"/>
                <a:gd name="T34" fmla="*/ 35 w 158"/>
                <a:gd name="T35" fmla="*/ 130 h 196"/>
                <a:gd name="T36" fmla="*/ 49 w 158"/>
                <a:gd name="T37" fmla="*/ 119 h 196"/>
                <a:gd name="T38" fmla="*/ 64 w 158"/>
                <a:gd name="T39" fmla="*/ 153 h 196"/>
                <a:gd name="T40" fmla="*/ 37 w 158"/>
                <a:gd name="T41" fmla="*/ 137 h 196"/>
                <a:gd name="T42" fmla="*/ 18 w 158"/>
                <a:gd name="T43" fmla="*/ 146 h 196"/>
                <a:gd name="T44" fmla="*/ 8 w 158"/>
                <a:gd name="T45" fmla="*/ 173 h 196"/>
                <a:gd name="T46" fmla="*/ 68 w 158"/>
                <a:gd name="T47" fmla="*/ 188 h 196"/>
                <a:gd name="T48" fmla="*/ 71 w 158"/>
                <a:gd name="T49" fmla="*/ 143 h 196"/>
                <a:gd name="T50" fmla="*/ 64 w 158"/>
                <a:gd name="T51" fmla="*/ 141 h 196"/>
                <a:gd name="T52" fmla="*/ 64 w 158"/>
                <a:gd name="T53" fmla="*/ 132 h 196"/>
                <a:gd name="T54" fmla="*/ 54 w 158"/>
                <a:gd name="T55" fmla="*/ 129 h 196"/>
                <a:gd name="T56" fmla="*/ 94 w 158"/>
                <a:gd name="T57" fmla="*/ 141 h 196"/>
                <a:gd name="T58" fmla="*/ 102 w 158"/>
                <a:gd name="T59" fmla="*/ 127 h 196"/>
                <a:gd name="T60" fmla="*/ 88 w 158"/>
                <a:gd name="T61" fmla="*/ 134 h 196"/>
                <a:gd name="T62" fmla="*/ 97 w 158"/>
                <a:gd name="T63" fmla="*/ 150 h 196"/>
                <a:gd name="T64" fmla="*/ 91 w 158"/>
                <a:gd name="T65" fmla="*/ 149 h 196"/>
                <a:gd name="T66" fmla="*/ 83 w 158"/>
                <a:gd name="T67" fmla="*/ 147 h 196"/>
                <a:gd name="T68" fmla="*/ 133 w 158"/>
                <a:gd name="T69" fmla="*/ 183 h 196"/>
                <a:gd name="T70" fmla="*/ 147 w 158"/>
                <a:gd name="T71" fmla="*/ 158 h 196"/>
                <a:gd name="T72" fmla="*/ 127 w 158"/>
                <a:gd name="T73" fmla="*/ 140 h 196"/>
                <a:gd name="T74" fmla="*/ 120 w 158"/>
                <a:gd name="T75" fmla="*/ 137 h 196"/>
                <a:gd name="T76" fmla="*/ 102 w 158"/>
                <a:gd name="T77" fmla="*/ 103 h 196"/>
                <a:gd name="T78" fmla="*/ 111 w 158"/>
                <a:gd name="T79" fmla="*/ 82 h 196"/>
                <a:gd name="T80" fmla="*/ 118 w 158"/>
                <a:gd name="T81" fmla="*/ 74 h 196"/>
                <a:gd name="T82" fmla="*/ 119 w 158"/>
                <a:gd name="T83" fmla="*/ 62 h 196"/>
                <a:gd name="T84" fmla="*/ 110 w 158"/>
                <a:gd name="T85" fmla="*/ 19 h 196"/>
                <a:gd name="T86" fmla="*/ 59 w 158"/>
                <a:gd name="T87" fmla="*/ 15 h 196"/>
                <a:gd name="T88" fmla="*/ 54 w 158"/>
                <a:gd name="T89" fmla="*/ 16 h 196"/>
                <a:gd name="T90" fmla="*/ 37 w 158"/>
                <a:gd name="T91" fmla="*/ 53 h 196"/>
                <a:gd name="T92" fmla="*/ 39 w 158"/>
                <a:gd name="T93" fmla="*/ 65 h 196"/>
                <a:gd name="T94" fmla="*/ 44 w 158"/>
                <a:gd name="T95" fmla="*/ 80 h 196"/>
                <a:gd name="T96" fmla="*/ 47 w 158"/>
                <a:gd name="T97" fmla="*/ 85 h 196"/>
                <a:gd name="T98" fmla="*/ 56 w 158"/>
                <a:gd name="T99" fmla="*/ 106 h 196"/>
                <a:gd name="T100" fmla="*/ 57 w 158"/>
                <a:gd name="T101" fmla="*/ 118 h 196"/>
                <a:gd name="T102" fmla="*/ 79 w 158"/>
                <a:gd name="T103" fmla="*/ 127 h 196"/>
                <a:gd name="T104" fmla="*/ 101 w 158"/>
                <a:gd name="T105" fmla="*/ 118 h 196"/>
                <a:gd name="T106" fmla="*/ 101 w 158"/>
                <a:gd name="T107" fmla="*/ 10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8" h="196">
                  <a:moveTo>
                    <a:pt x="49" y="119"/>
                  </a:moveTo>
                  <a:cubicBezTo>
                    <a:pt x="49" y="116"/>
                    <a:pt x="49" y="114"/>
                    <a:pt x="49" y="111"/>
                  </a:cubicBezTo>
                  <a:cubicBezTo>
                    <a:pt x="49" y="110"/>
                    <a:pt x="49" y="109"/>
                    <a:pt x="49" y="107"/>
                  </a:cubicBezTo>
                  <a:cubicBezTo>
                    <a:pt x="44" y="102"/>
                    <a:pt x="42" y="94"/>
                    <a:pt x="40" y="87"/>
                  </a:cubicBezTo>
                  <a:cubicBezTo>
                    <a:pt x="40" y="86"/>
                    <a:pt x="40" y="86"/>
                    <a:pt x="39" y="85"/>
                  </a:cubicBezTo>
                  <a:cubicBezTo>
                    <a:pt x="36" y="83"/>
                    <a:pt x="34" y="80"/>
                    <a:pt x="32" y="76"/>
                  </a:cubicBezTo>
                  <a:cubicBezTo>
                    <a:pt x="31" y="72"/>
                    <a:pt x="30" y="68"/>
                    <a:pt x="31" y="63"/>
                  </a:cubicBezTo>
                  <a:cubicBezTo>
                    <a:pt x="31" y="60"/>
                    <a:pt x="30" y="57"/>
                    <a:pt x="30" y="54"/>
                  </a:cubicBezTo>
                  <a:cubicBezTo>
                    <a:pt x="28" y="45"/>
                    <a:pt x="28" y="35"/>
                    <a:pt x="31" y="27"/>
                  </a:cubicBezTo>
                  <a:cubicBezTo>
                    <a:pt x="35" y="19"/>
                    <a:pt x="41" y="12"/>
                    <a:pt x="52" y="9"/>
                  </a:cubicBezTo>
                  <a:cubicBezTo>
                    <a:pt x="53" y="9"/>
                    <a:pt x="54" y="9"/>
                    <a:pt x="55" y="9"/>
                  </a:cubicBezTo>
                  <a:cubicBezTo>
                    <a:pt x="61" y="3"/>
                    <a:pt x="73" y="0"/>
                    <a:pt x="84" y="1"/>
                  </a:cubicBezTo>
                  <a:cubicBezTo>
                    <a:pt x="96" y="2"/>
                    <a:pt x="108" y="6"/>
                    <a:pt x="115" y="13"/>
                  </a:cubicBezTo>
                  <a:cubicBezTo>
                    <a:pt x="121" y="19"/>
                    <a:pt x="125" y="27"/>
                    <a:pt x="127" y="35"/>
                  </a:cubicBezTo>
                  <a:cubicBezTo>
                    <a:pt x="129" y="43"/>
                    <a:pt x="129" y="53"/>
                    <a:pt x="126" y="63"/>
                  </a:cubicBezTo>
                  <a:cubicBezTo>
                    <a:pt x="127" y="68"/>
                    <a:pt x="127" y="72"/>
                    <a:pt x="125" y="76"/>
                  </a:cubicBezTo>
                  <a:cubicBezTo>
                    <a:pt x="124" y="80"/>
                    <a:pt x="122" y="83"/>
                    <a:pt x="118" y="85"/>
                  </a:cubicBezTo>
                  <a:cubicBezTo>
                    <a:pt x="118" y="86"/>
                    <a:pt x="118" y="86"/>
                    <a:pt x="118" y="87"/>
                  </a:cubicBezTo>
                  <a:cubicBezTo>
                    <a:pt x="116" y="94"/>
                    <a:pt x="114" y="102"/>
                    <a:pt x="109" y="107"/>
                  </a:cubicBezTo>
                  <a:cubicBezTo>
                    <a:pt x="109" y="109"/>
                    <a:pt x="109" y="110"/>
                    <a:pt x="108" y="112"/>
                  </a:cubicBezTo>
                  <a:cubicBezTo>
                    <a:pt x="108" y="114"/>
                    <a:pt x="108" y="116"/>
                    <a:pt x="108" y="118"/>
                  </a:cubicBezTo>
                  <a:cubicBezTo>
                    <a:pt x="108" y="119"/>
                    <a:pt x="108" y="119"/>
                    <a:pt x="108" y="119"/>
                  </a:cubicBezTo>
                  <a:cubicBezTo>
                    <a:pt x="108" y="122"/>
                    <a:pt x="109" y="124"/>
                    <a:pt x="111" y="125"/>
                  </a:cubicBezTo>
                  <a:cubicBezTo>
                    <a:pt x="115" y="128"/>
                    <a:pt x="118" y="129"/>
                    <a:pt x="122" y="130"/>
                  </a:cubicBezTo>
                  <a:cubicBezTo>
                    <a:pt x="125" y="131"/>
                    <a:pt x="128" y="132"/>
                    <a:pt x="130" y="133"/>
                  </a:cubicBezTo>
                  <a:cubicBezTo>
                    <a:pt x="135" y="134"/>
                    <a:pt x="141" y="137"/>
                    <a:pt x="145" y="140"/>
                  </a:cubicBezTo>
                  <a:cubicBezTo>
                    <a:pt x="149" y="144"/>
                    <a:pt x="152" y="149"/>
                    <a:pt x="154" y="155"/>
                  </a:cubicBezTo>
                  <a:cubicBezTo>
                    <a:pt x="156" y="161"/>
                    <a:pt x="158" y="167"/>
                    <a:pt x="158" y="173"/>
                  </a:cubicBezTo>
                  <a:cubicBezTo>
                    <a:pt x="158" y="181"/>
                    <a:pt x="148" y="187"/>
                    <a:pt x="135" y="190"/>
                  </a:cubicBezTo>
                  <a:cubicBezTo>
                    <a:pt x="117" y="195"/>
                    <a:pt x="93" y="196"/>
                    <a:pt x="79" y="196"/>
                  </a:cubicBezTo>
                  <a:cubicBezTo>
                    <a:pt x="64" y="196"/>
                    <a:pt x="40" y="195"/>
                    <a:pt x="23" y="190"/>
                  </a:cubicBezTo>
                  <a:cubicBezTo>
                    <a:pt x="10" y="187"/>
                    <a:pt x="0" y="181"/>
                    <a:pt x="0" y="173"/>
                  </a:cubicBezTo>
                  <a:cubicBezTo>
                    <a:pt x="0" y="167"/>
                    <a:pt x="1" y="161"/>
                    <a:pt x="4" y="155"/>
                  </a:cubicBezTo>
                  <a:cubicBezTo>
                    <a:pt x="6" y="149"/>
                    <a:pt x="9" y="144"/>
                    <a:pt x="13" y="140"/>
                  </a:cubicBezTo>
                  <a:cubicBezTo>
                    <a:pt x="17" y="136"/>
                    <a:pt x="23" y="134"/>
                    <a:pt x="28" y="132"/>
                  </a:cubicBezTo>
                  <a:cubicBezTo>
                    <a:pt x="31" y="131"/>
                    <a:pt x="33" y="131"/>
                    <a:pt x="35" y="130"/>
                  </a:cubicBezTo>
                  <a:cubicBezTo>
                    <a:pt x="39" y="129"/>
                    <a:pt x="42" y="128"/>
                    <a:pt x="47" y="125"/>
                  </a:cubicBezTo>
                  <a:cubicBezTo>
                    <a:pt x="49" y="124"/>
                    <a:pt x="49" y="122"/>
                    <a:pt x="49" y="119"/>
                  </a:cubicBezTo>
                  <a:moveTo>
                    <a:pt x="71" y="143"/>
                  </a:moveTo>
                  <a:cubicBezTo>
                    <a:pt x="64" y="153"/>
                    <a:pt x="64" y="153"/>
                    <a:pt x="64" y="153"/>
                  </a:cubicBezTo>
                  <a:cubicBezTo>
                    <a:pt x="48" y="133"/>
                    <a:pt x="48" y="133"/>
                    <a:pt x="48" y="133"/>
                  </a:cubicBezTo>
                  <a:cubicBezTo>
                    <a:pt x="44" y="135"/>
                    <a:pt x="41" y="136"/>
                    <a:pt x="37" y="137"/>
                  </a:cubicBezTo>
                  <a:cubicBezTo>
                    <a:pt x="35" y="138"/>
                    <a:pt x="32" y="139"/>
                    <a:pt x="30" y="140"/>
                  </a:cubicBezTo>
                  <a:cubicBezTo>
                    <a:pt x="26" y="141"/>
                    <a:pt x="21" y="143"/>
                    <a:pt x="18" y="146"/>
                  </a:cubicBezTo>
                  <a:cubicBezTo>
                    <a:pt x="15" y="149"/>
                    <a:pt x="12" y="153"/>
                    <a:pt x="10" y="158"/>
                  </a:cubicBezTo>
                  <a:cubicBezTo>
                    <a:pt x="8" y="162"/>
                    <a:pt x="8" y="168"/>
                    <a:pt x="8" y="173"/>
                  </a:cubicBezTo>
                  <a:cubicBezTo>
                    <a:pt x="8" y="177"/>
                    <a:pt x="15" y="180"/>
                    <a:pt x="25" y="183"/>
                  </a:cubicBezTo>
                  <a:cubicBezTo>
                    <a:pt x="37" y="186"/>
                    <a:pt x="54" y="188"/>
                    <a:pt x="68" y="188"/>
                  </a:cubicBezTo>
                  <a:cubicBezTo>
                    <a:pt x="68" y="177"/>
                    <a:pt x="68" y="161"/>
                    <a:pt x="75" y="147"/>
                  </a:cubicBezTo>
                  <a:lnTo>
                    <a:pt x="71" y="143"/>
                  </a:lnTo>
                  <a:close/>
                  <a:moveTo>
                    <a:pt x="54" y="129"/>
                  </a:moveTo>
                  <a:cubicBezTo>
                    <a:pt x="64" y="141"/>
                    <a:pt x="64" y="141"/>
                    <a:pt x="64" y="141"/>
                  </a:cubicBezTo>
                  <a:cubicBezTo>
                    <a:pt x="69" y="134"/>
                    <a:pt x="69" y="134"/>
                    <a:pt x="69" y="134"/>
                  </a:cubicBezTo>
                  <a:cubicBezTo>
                    <a:pt x="67" y="133"/>
                    <a:pt x="65" y="133"/>
                    <a:pt x="64" y="132"/>
                  </a:cubicBezTo>
                  <a:cubicBezTo>
                    <a:pt x="60" y="131"/>
                    <a:pt x="58" y="129"/>
                    <a:pt x="55" y="127"/>
                  </a:cubicBezTo>
                  <a:cubicBezTo>
                    <a:pt x="55" y="128"/>
                    <a:pt x="54" y="128"/>
                    <a:pt x="54" y="129"/>
                  </a:cubicBezTo>
                  <a:moveTo>
                    <a:pt x="88" y="134"/>
                  </a:moveTo>
                  <a:cubicBezTo>
                    <a:pt x="94" y="141"/>
                    <a:pt x="94" y="141"/>
                    <a:pt x="94" y="141"/>
                  </a:cubicBezTo>
                  <a:cubicBezTo>
                    <a:pt x="104" y="129"/>
                    <a:pt x="104" y="129"/>
                    <a:pt x="104" y="129"/>
                  </a:cubicBezTo>
                  <a:cubicBezTo>
                    <a:pt x="103" y="128"/>
                    <a:pt x="103" y="128"/>
                    <a:pt x="102" y="127"/>
                  </a:cubicBezTo>
                  <a:cubicBezTo>
                    <a:pt x="100" y="129"/>
                    <a:pt x="97" y="131"/>
                    <a:pt x="94" y="132"/>
                  </a:cubicBezTo>
                  <a:cubicBezTo>
                    <a:pt x="92" y="133"/>
                    <a:pt x="90" y="133"/>
                    <a:pt x="88" y="134"/>
                  </a:cubicBezTo>
                  <a:moveTo>
                    <a:pt x="110" y="133"/>
                  </a:moveTo>
                  <a:cubicBezTo>
                    <a:pt x="97" y="150"/>
                    <a:pt x="97" y="150"/>
                    <a:pt x="97" y="150"/>
                  </a:cubicBezTo>
                  <a:cubicBezTo>
                    <a:pt x="94" y="153"/>
                    <a:pt x="94" y="153"/>
                    <a:pt x="94" y="153"/>
                  </a:cubicBezTo>
                  <a:cubicBezTo>
                    <a:pt x="91" y="149"/>
                    <a:pt x="91" y="149"/>
                    <a:pt x="91" y="149"/>
                  </a:cubicBezTo>
                  <a:cubicBezTo>
                    <a:pt x="86" y="144"/>
                    <a:pt x="86" y="144"/>
                    <a:pt x="86" y="144"/>
                  </a:cubicBezTo>
                  <a:cubicBezTo>
                    <a:pt x="85" y="145"/>
                    <a:pt x="83" y="146"/>
                    <a:pt x="83" y="147"/>
                  </a:cubicBezTo>
                  <a:cubicBezTo>
                    <a:pt x="89" y="161"/>
                    <a:pt x="90" y="177"/>
                    <a:pt x="90" y="188"/>
                  </a:cubicBezTo>
                  <a:cubicBezTo>
                    <a:pt x="103" y="188"/>
                    <a:pt x="120" y="186"/>
                    <a:pt x="133" y="183"/>
                  </a:cubicBezTo>
                  <a:cubicBezTo>
                    <a:pt x="143" y="180"/>
                    <a:pt x="150" y="177"/>
                    <a:pt x="150" y="173"/>
                  </a:cubicBezTo>
                  <a:cubicBezTo>
                    <a:pt x="150" y="168"/>
                    <a:pt x="149" y="162"/>
                    <a:pt x="147" y="158"/>
                  </a:cubicBezTo>
                  <a:cubicBezTo>
                    <a:pt x="145" y="153"/>
                    <a:pt x="143" y="149"/>
                    <a:pt x="139" y="146"/>
                  </a:cubicBezTo>
                  <a:cubicBezTo>
                    <a:pt x="137" y="143"/>
                    <a:pt x="132" y="141"/>
                    <a:pt x="127" y="140"/>
                  </a:cubicBezTo>
                  <a:cubicBezTo>
                    <a:pt x="127" y="139"/>
                    <a:pt x="127" y="139"/>
                    <a:pt x="127" y="139"/>
                  </a:cubicBezTo>
                  <a:cubicBezTo>
                    <a:pt x="127" y="139"/>
                    <a:pt x="121" y="138"/>
                    <a:pt x="120" y="137"/>
                  </a:cubicBezTo>
                  <a:cubicBezTo>
                    <a:pt x="117" y="136"/>
                    <a:pt x="114" y="135"/>
                    <a:pt x="110" y="133"/>
                  </a:cubicBezTo>
                  <a:moveTo>
                    <a:pt x="102" y="103"/>
                  </a:moveTo>
                  <a:cubicBezTo>
                    <a:pt x="107" y="99"/>
                    <a:pt x="109" y="92"/>
                    <a:pt x="111" y="85"/>
                  </a:cubicBezTo>
                  <a:cubicBezTo>
                    <a:pt x="111" y="84"/>
                    <a:pt x="111" y="82"/>
                    <a:pt x="111" y="82"/>
                  </a:cubicBezTo>
                  <a:cubicBezTo>
                    <a:pt x="112" y="81"/>
                    <a:pt x="112" y="80"/>
                    <a:pt x="113" y="80"/>
                  </a:cubicBezTo>
                  <a:cubicBezTo>
                    <a:pt x="116" y="78"/>
                    <a:pt x="117" y="76"/>
                    <a:pt x="118" y="74"/>
                  </a:cubicBezTo>
                  <a:cubicBezTo>
                    <a:pt x="119" y="71"/>
                    <a:pt x="120" y="67"/>
                    <a:pt x="119" y="64"/>
                  </a:cubicBezTo>
                  <a:cubicBezTo>
                    <a:pt x="119" y="64"/>
                    <a:pt x="119" y="62"/>
                    <a:pt x="119" y="62"/>
                  </a:cubicBezTo>
                  <a:cubicBezTo>
                    <a:pt x="121" y="52"/>
                    <a:pt x="121" y="44"/>
                    <a:pt x="120" y="37"/>
                  </a:cubicBezTo>
                  <a:cubicBezTo>
                    <a:pt x="118" y="30"/>
                    <a:pt x="115" y="24"/>
                    <a:pt x="110" y="19"/>
                  </a:cubicBezTo>
                  <a:cubicBezTo>
                    <a:pt x="104" y="13"/>
                    <a:pt x="94" y="9"/>
                    <a:pt x="84" y="9"/>
                  </a:cubicBezTo>
                  <a:cubicBezTo>
                    <a:pt x="74" y="8"/>
                    <a:pt x="64" y="10"/>
                    <a:pt x="59" y="15"/>
                  </a:cubicBezTo>
                  <a:cubicBezTo>
                    <a:pt x="58" y="15"/>
                    <a:pt x="57" y="16"/>
                    <a:pt x="57" y="16"/>
                  </a:cubicBezTo>
                  <a:cubicBezTo>
                    <a:pt x="56" y="16"/>
                    <a:pt x="55" y="16"/>
                    <a:pt x="54" y="16"/>
                  </a:cubicBezTo>
                  <a:cubicBezTo>
                    <a:pt x="45" y="19"/>
                    <a:pt x="41" y="23"/>
                    <a:pt x="38" y="30"/>
                  </a:cubicBezTo>
                  <a:cubicBezTo>
                    <a:pt x="36" y="36"/>
                    <a:pt x="36" y="45"/>
                    <a:pt x="37" y="53"/>
                  </a:cubicBezTo>
                  <a:cubicBezTo>
                    <a:pt x="37" y="56"/>
                    <a:pt x="38" y="59"/>
                    <a:pt x="39" y="62"/>
                  </a:cubicBezTo>
                  <a:cubicBezTo>
                    <a:pt x="39" y="63"/>
                    <a:pt x="39" y="64"/>
                    <a:pt x="39" y="65"/>
                  </a:cubicBezTo>
                  <a:cubicBezTo>
                    <a:pt x="38" y="68"/>
                    <a:pt x="38" y="71"/>
                    <a:pt x="39" y="74"/>
                  </a:cubicBezTo>
                  <a:cubicBezTo>
                    <a:pt x="40" y="76"/>
                    <a:pt x="42" y="78"/>
                    <a:pt x="44" y="80"/>
                  </a:cubicBezTo>
                  <a:cubicBezTo>
                    <a:pt x="45" y="80"/>
                    <a:pt x="46" y="81"/>
                    <a:pt x="46" y="82"/>
                  </a:cubicBezTo>
                  <a:cubicBezTo>
                    <a:pt x="47" y="85"/>
                    <a:pt x="47" y="85"/>
                    <a:pt x="47" y="85"/>
                  </a:cubicBezTo>
                  <a:cubicBezTo>
                    <a:pt x="49" y="92"/>
                    <a:pt x="51" y="99"/>
                    <a:pt x="55" y="103"/>
                  </a:cubicBezTo>
                  <a:cubicBezTo>
                    <a:pt x="56" y="104"/>
                    <a:pt x="56" y="105"/>
                    <a:pt x="56" y="106"/>
                  </a:cubicBezTo>
                  <a:cubicBezTo>
                    <a:pt x="56" y="107"/>
                    <a:pt x="56" y="109"/>
                    <a:pt x="57" y="111"/>
                  </a:cubicBezTo>
                  <a:cubicBezTo>
                    <a:pt x="57" y="113"/>
                    <a:pt x="57" y="115"/>
                    <a:pt x="57" y="118"/>
                  </a:cubicBezTo>
                  <a:cubicBezTo>
                    <a:pt x="59" y="121"/>
                    <a:pt x="62" y="124"/>
                    <a:pt x="66" y="125"/>
                  </a:cubicBezTo>
                  <a:cubicBezTo>
                    <a:pt x="70" y="127"/>
                    <a:pt x="74" y="127"/>
                    <a:pt x="79" y="127"/>
                  </a:cubicBezTo>
                  <a:cubicBezTo>
                    <a:pt x="83" y="127"/>
                    <a:pt x="87" y="127"/>
                    <a:pt x="91" y="125"/>
                  </a:cubicBezTo>
                  <a:cubicBezTo>
                    <a:pt x="95" y="124"/>
                    <a:pt x="99" y="121"/>
                    <a:pt x="101" y="118"/>
                  </a:cubicBezTo>
                  <a:cubicBezTo>
                    <a:pt x="101" y="116"/>
                    <a:pt x="101" y="114"/>
                    <a:pt x="101" y="111"/>
                  </a:cubicBezTo>
                  <a:cubicBezTo>
                    <a:pt x="101" y="109"/>
                    <a:pt x="101" y="107"/>
                    <a:pt x="101" y="106"/>
                  </a:cubicBezTo>
                  <a:cubicBezTo>
                    <a:pt x="101" y="105"/>
                    <a:pt x="102" y="104"/>
                    <a:pt x="102" y="103"/>
                  </a:cubicBezTo>
                </a:path>
              </a:pathLst>
            </a:custGeom>
            <a:solidFill>
              <a:schemeClr val="bg1"/>
            </a:solidFill>
            <a:ln w="0">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
          <p:nvSpPr>
            <p:cNvPr id="27" name="Freeform 76">
              <a:extLst>
                <a:ext uri="{FF2B5EF4-FFF2-40B4-BE49-F238E27FC236}">
                  <a16:creationId xmlns:a16="http://schemas.microsoft.com/office/drawing/2014/main" id="{30E46421-6646-BC4F-BA30-BAE65BF96AA4}"/>
                </a:ext>
              </a:extLst>
            </p:cNvPr>
            <p:cNvSpPr>
              <a:spLocks noEditPoints="1"/>
            </p:cNvSpPr>
            <p:nvPr/>
          </p:nvSpPr>
          <p:spPr bwMode="auto">
            <a:xfrm>
              <a:off x="4697905" y="2862949"/>
              <a:ext cx="153582" cy="153739"/>
            </a:xfrm>
            <a:custGeom>
              <a:avLst/>
              <a:gdLst>
                <a:gd name="T0" fmla="*/ 49 w 158"/>
                <a:gd name="T1" fmla="*/ 111 h 196"/>
                <a:gd name="T2" fmla="*/ 40 w 158"/>
                <a:gd name="T3" fmla="*/ 87 h 196"/>
                <a:gd name="T4" fmla="*/ 32 w 158"/>
                <a:gd name="T5" fmla="*/ 76 h 196"/>
                <a:gd name="T6" fmla="*/ 30 w 158"/>
                <a:gd name="T7" fmla="*/ 54 h 196"/>
                <a:gd name="T8" fmla="*/ 52 w 158"/>
                <a:gd name="T9" fmla="*/ 9 h 196"/>
                <a:gd name="T10" fmla="*/ 84 w 158"/>
                <a:gd name="T11" fmla="*/ 1 h 196"/>
                <a:gd name="T12" fmla="*/ 127 w 158"/>
                <a:gd name="T13" fmla="*/ 35 h 196"/>
                <a:gd name="T14" fmla="*/ 125 w 158"/>
                <a:gd name="T15" fmla="*/ 76 h 196"/>
                <a:gd name="T16" fmla="*/ 118 w 158"/>
                <a:gd name="T17" fmla="*/ 87 h 196"/>
                <a:gd name="T18" fmla="*/ 108 w 158"/>
                <a:gd name="T19" fmla="*/ 112 h 196"/>
                <a:gd name="T20" fmla="*/ 108 w 158"/>
                <a:gd name="T21" fmla="*/ 119 h 196"/>
                <a:gd name="T22" fmla="*/ 122 w 158"/>
                <a:gd name="T23" fmla="*/ 130 h 196"/>
                <a:gd name="T24" fmla="*/ 145 w 158"/>
                <a:gd name="T25" fmla="*/ 140 h 196"/>
                <a:gd name="T26" fmla="*/ 158 w 158"/>
                <a:gd name="T27" fmla="*/ 173 h 196"/>
                <a:gd name="T28" fmla="*/ 79 w 158"/>
                <a:gd name="T29" fmla="*/ 196 h 196"/>
                <a:gd name="T30" fmla="*/ 0 w 158"/>
                <a:gd name="T31" fmla="*/ 173 h 196"/>
                <a:gd name="T32" fmla="*/ 13 w 158"/>
                <a:gd name="T33" fmla="*/ 140 h 196"/>
                <a:gd name="T34" fmla="*/ 35 w 158"/>
                <a:gd name="T35" fmla="*/ 130 h 196"/>
                <a:gd name="T36" fmla="*/ 49 w 158"/>
                <a:gd name="T37" fmla="*/ 119 h 196"/>
                <a:gd name="T38" fmla="*/ 64 w 158"/>
                <a:gd name="T39" fmla="*/ 153 h 196"/>
                <a:gd name="T40" fmla="*/ 37 w 158"/>
                <a:gd name="T41" fmla="*/ 137 h 196"/>
                <a:gd name="T42" fmla="*/ 18 w 158"/>
                <a:gd name="T43" fmla="*/ 146 h 196"/>
                <a:gd name="T44" fmla="*/ 8 w 158"/>
                <a:gd name="T45" fmla="*/ 173 h 196"/>
                <a:gd name="T46" fmla="*/ 68 w 158"/>
                <a:gd name="T47" fmla="*/ 188 h 196"/>
                <a:gd name="T48" fmla="*/ 71 w 158"/>
                <a:gd name="T49" fmla="*/ 143 h 196"/>
                <a:gd name="T50" fmla="*/ 64 w 158"/>
                <a:gd name="T51" fmla="*/ 141 h 196"/>
                <a:gd name="T52" fmla="*/ 64 w 158"/>
                <a:gd name="T53" fmla="*/ 132 h 196"/>
                <a:gd name="T54" fmla="*/ 54 w 158"/>
                <a:gd name="T55" fmla="*/ 129 h 196"/>
                <a:gd name="T56" fmla="*/ 94 w 158"/>
                <a:gd name="T57" fmla="*/ 141 h 196"/>
                <a:gd name="T58" fmla="*/ 102 w 158"/>
                <a:gd name="T59" fmla="*/ 127 h 196"/>
                <a:gd name="T60" fmla="*/ 88 w 158"/>
                <a:gd name="T61" fmla="*/ 134 h 196"/>
                <a:gd name="T62" fmla="*/ 97 w 158"/>
                <a:gd name="T63" fmla="*/ 150 h 196"/>
                <a:gd name="T64" fmla="*/ 91 w 158"/>
                <a:gd name="T65" fmla="*/ 149 h 196"/>
                <a:gd name="T66" fmla="*/ 83 w 158"/>
                <a:gd name="T67" fmla="*/ 147 h 196"/>
                <a:gd name="T68" fmla="*/ 133 w 158"/>
                <a:gd name="T69" fmla="*/ 183 h 196"/>
                <a:gd name="T70" fmla="*/ 147 w 158"/>
                <a:gd name="T71" fmla="*/ 158 h 196"/>
                <a:gd name="T72" fmla="*/ 127 w 158"/>
                <a:gd name="T73" fmla="*/ 140 h 196"/>
                <a:gd name="T74" fmla="*/ 120 w 158"/>
                <a:gd name="T75" fmla="*/ 137 h 196"/>
                <a:gd name="T76" fmla="*/ 102 w 158"/>
                <a:gd name="T77" fmla="*/ 103 h 196"/>
                <a:gd name="T78" fmla="*/ 111 w 158"/>
                <a:gd name="T79" fmla="*/ 82 h 196"/>
                <a:gd name="T80" fmla="*/ 118 w 158"/>
                <a:gd name="T81" fmla="*/ 74 h 196"/>
                <a:gd name="T82" fmla="*/ 119 w 158"/>
                <a:gd name="T83" fmla="*/ 62 h 196"/>
                <a:gd name="T84" fmla="*/ 110 w 158"/>
                <a:gd name="T85" fmla="*/ 19 h 196"/>
                <a:gd name="T86" fmla="*/ 59 w 158"/>
                <a:gd name="T87" fmla="*/ 15 h 196"/>
                <a:gd name="T88" fmla="*/ 54 w 158"/>
                <a:gd name="T89" fmla="*/ 16 h 196"/>
                <a:gd name="T90" fmla="*/ 37 w 158"/>
                <a:gd name="T91" fmla="*/ 53 h 196"/>
                <a:gd name="T92" fmla="*/ 39 w 158"/>
                <a:gd name="T93" fmla="*/ 65 h 196"/>
                <a:gd name="T94" fmla="*/ 44 w 158"/>
                <a:gd name="T95" fmla="*/ 80 h 196"/>
                <a:gd name="T96" fmla="*/ 47 w 158"/>
                <a:gd name="T97" fmla="*/ 85 h 196"/>
                <a:gd name="T98" fmla="*/ 56 w 158"/>
                <a:gd name="T99" fmla="*/ 106 h 196"/>
                <a:gd name="T100" fmla="*/ 57 w 158"/>
                <a:gd name="T101" fmla="*/ 118 h 196"/>
                <a:gd name="T102" fmla="*/ 79 w 158"/>
                <a:gd name="T103" fmla="*/ 127 h 196"/>
                <a:gd name="T104" fmla="*/ 101 w 158"/>
                <a:gd name="T105" fmla="*/ 118 h 196"/>
                <a:gd name="T106" fmla="*/ 101 w 158"/>
                <a:gd name="T107" fmla="*/ 10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8" h="196">
                  <a:moveTo>
                    <a:pt x="49" y="119"/>
                  </a:moveTo>
                  <a:cubicBezTo>
                    <a:pt x="49" y="116"/>
                    <a:pt x="49" y="114"/>
                    <a:pt x="49" y="111"/>
                  </a:cubicBezTo>
                  <a:cubicBezTo>
                    <a:pt x="49" y="110"/>
                    <a:pt x="49" y="109"/>
                    <a:pt x="49" y="107"/>
                  </a:cubicBezTo>
                  <a:cubicBezTo>
                    <a:pt x="44" y="102"/>
                    <a:pt x="42" y="94"/>
                    <a:pt x="40" y="87"/>
                  </a:cubicBezTo>
                  <a:cubicBezTo>
                    <a:pt x="40" y="86"/>
                    <a:pt x="40" y="86"/>
                    <a:pt x="39" y="85"/>
                  </a:cubicBezTo>
                  <a:cubicBezTo>
                    <a:pt x="36" y="83"/>
                    <a:pt x="34" y="80"/>
                    <a:pt x="32" y="76"/>
                  </a:cubicBezTo>
                  <a:cubicBezTo>
                    <a:pt x="31" y="72"/>
                    <a:pt x="30" y="68"/>
                    <a:pt x="31" y="63"/>
                  </a:cubicBezTo>
                  <a:cubicBezTo>
                    <a:pt x="31" y="60"/>
                    <a:pt x="30" y="57"/>
                    <a:pt x="30" y="54"/>
                  </a:cubicBezTo>
                  <a:cubicBezTo>
                    <a:pt x="28" y="45"/>
                    <a:pt x="28" y="35"/>
                    <a:pt x="31" y="27"/>
                  </a:cubicBezTo>
                  <a:cubicBezTo>
                    <a:pt x="35" y="19"/>
                    <a:pt x="41" y="12"/>
                    <a:pt x="52" y="9"/>
                  </a:cubicBezTo>
                  <a:cubicBezTo>
                    <a:pt x="53" y="9"/>
                    <a:pt x="54" y="9"/>
                    <a:pt x="55" y="9"/>
                  </a:cubicBezTo>
                  <a:cubicBezTo>
                    <a:pt x="61" y="3"/>
                    <a:pt x="73" y="0"/>
                    <a:pt x="84" y="1"/>
                  </a:cubicBezTo>
                  <a:cubicBezTo>
                    <a:pt x="96" y="2"/>
                    <a:pt x="108" y="6"/>
                    <a:pt x="115" y="13"/>
                  </a:cubicBezTo>
                  <a:cubicBezTo>
                    <a:pt x="121" y="19"/>
                    <a:pt x="125" y="27"/>
                    <a:pt x="127" y="35"/>
                  </a:cubicBezTo>
                  <a:cubicBezTo>
                    <a:pt x="129" y="43"/>
                    <a:pt x="129" y="53"/>
                    <a:pt x="126" y="63"/>
                  </a:cubicBezTo>
                  <a:cubicBezTo>
                    <a:pt x="127" y="68"/>
                    <a:pt x="127" y="72"/>
                    <a:pt x="125" y="76"/>
                  </a:cubicBezTo>
                  <a:cubicBezTo>
                    <a:pt x="124" y="80"/>
                    <a:pt x="122" y="83"/>
                    <a:pt x="118" y="85"/>
                  </a:cubicBezTo>
                  <a:cubicBezTo>
                    <a:pt x="118" y="86"/>
                    <a:pt x="118" y="86"/>
                    <a:pt x="118" y="87"/>
                  </a:cubicBezTo>
                  <a:cubicBezTo>
                    <a:pt x="116" y="94"/>
                    <a:pt x="114" y="102"/>
                    <a:pt x="109" y="107"/>
                  </a:cubicBezTo>
                  <a:cubicBezTo>
                    <a:pt x="109" y="109"/>
                    <a:pt x="109" y="110"/>
                    <a:pt x="108" y="112"/>
                  </a:cubicBezTo>
                  <a:cubicBezTo>
                    <a:pt x="108" y="114"/>
                    <a:pt x="108" y="116"/>
                    <a:pt x="108" y="118"/>
                  </a:cubicBezTo>
                  <a:cubicBezTo>
                    <a:pt x="108" y="119"/>
                    <a:pt x="108" y="119"/>
                    <a:pt x="108" y="119"/>
                  </a:cubicBezTo>
                  <a:cubicBezTo>
                    <a:pt x="108" y="122"/>
                    <a:pt x="109" y="124"/>
                    <a:pt x="111" y="125"/>
                  </a:cubicBezTo>
                  <a:cubicBezTo>
                    <a:pt x="115" y="128"/>
                    <a:pt x="118" y="129"/>
                    <a:pt x="122" y="130"/>
                  </a:cubicBezTo>
                  <a:cubicBezTo>
                    <a:pt x="125" y="131"/>
                    <a:pt x="128" y="132"/>
                    <a:pt x="130" y="133"/>
                  </a:cubicBezTo>
                  <a:cubicBezTo>
                    <a:pt x="135" y="134"/>
                    <a:pt x="141" y="137"/>
                    <a:pt x="145" y="140"/>
                  </a:cubicBezTo>
                  <a:cubicBezTo>
                    <a:pt x="149" y="144"/>
                    <a:pt x="152" y="149"/>
                    <a:pt x="154" y="155"/>
                  </a:cubicBezTo>
                  <a:cubicBezTo>
                    <a:pt x="156" y="161"/>
                    <a:pt x="158" y="167"/>
                    <a:pt x="158" y="173"/>
                  </a:cubicBezTo>
                  <a:cubicBezTo>
                    <a:pt x="158" y="181"/>
                    <a:pt x="148" y="187"/>
                    <a:pt x="135" y="190"/>
                  </a:cubicBezTo>
                  <a:cubicBezTo>
                    <a:pt x="117" y="195"/>
                    <a:pt x="93" y="196"/>
                    <a:pt x="79" y="196"/>
                  </a:cubicBezTo>
                  <a:cubicBezTo>
                    <a:pt x="64" y="196"/>
                    <a:pt x="40" y="195"/>
                    <a:pt x="23" y="190"/>
                  </a:cubicBezTo>
                  <a:cubicBezTo>
                    <a:pt x="10" y="187"/>
                    <a:pt x="0" y="181"/>
                    <a:pt x="0" y="173"/>
                  </a:cubicBezTo>
                  <a:cubicBezTo>
                    <a:pt x="0" y="167"/>
                    <a:pt x="1" y="161"/>
                    <a:pt x="4" y="155"/>
                  </a:cubicBezTo>
                  <a:cubicBezTo>
                    <a:pt x="6" y="149"/>
                    <a:pt x="9" y="144"/>
                    <a:pt x="13" y="140"/>
                  </a:cubicBezTo>
                  <a:cubicBezTo>
                    <a:pt x="17" y="136"/>
                    <a:pt x="23" y="134"/>
                    <a:pt x="28" y="132"/>
                  </a:cubicBezTo>
                  <a:cubicBezTo>
                    <a:pt x="31" y="131"/>
                    <a:pt x="33" y="131"/>
                    <a:pt x="35" y="130"/>
                  </a:cubicBezTo>
                  <a:cubicBezTo>
                    <a:pt x="39" y="129"/>
                    <a:pt x="42" y="128"/>
                    <a:pt x="47" y="125"/>
                  </a:cubicBezTo>
                  <a:cubicBezTo>
                    <a:pt x="49" y="124"/>
                    <a:pt x="49" y="122"/>
                    <a:pt x="49" y="119"/>
                  </a:cubicBezTo>
                  <a:moveTo>
                    <a:pt x="71" y="143"/>
                  </a:moveTo>
                  <a:cubicBezTo>
                    <a:pt x="64" y="153"/>
                    <a:pt x="64" y="153"/>
                    <a:pt x="64" y="153"/>
                  </a:cubicBezTo>
                  <a:cubicBezTo>
                    <a:pt x="48" y="133"/>
                    <a:pt x="48" y="133"/>
                    <a:pt x="48" y="133"/>
                  </a:cubicBezTo>
                  <a:cubicBezTo>
                    <a:pt x="44" y="135"/>
                    <a:pt x="41" y="136"/>
                    <a:pt x="37" y="137"/>
                  </a:cubicBezTo>
                  <a:cubicBezTo>
                    <a:pt x="35" y="138"/>
                    <a:pt x="32" y="139"/>
                    <a:pt x="30" y="140"/>
                  </a:cubicBezTo>
                  <a:cubicBezTo>
                    <a:pt x="26" y="141"/>
                    <a:pt x="21" y="143"/>
                    <a:pt x="18" y="146"/>
                  </a:cubicBezTo>
                  <a:cubicBezTo>
                    <a:pt x="15" y="149"/>
                    <a:pt x="12" y="153"/>
                    <a:pt x="10" y="158"/>
                  </a:cubicBezTo>
                  <a:cubicBezTo>
                    <a:pt x="8" y="162"/>
                    <a:pt x="8" y="168"/>
                    <a:pt x="8" y="173"/>
                  </a:cubicBezTo>
                  <a:cubicBezTo>
                    <a:pt x="8" y="177"/>
                    <a:pt x="15" y="180"/>
                    <a:pt x="25" y="183"/>
                  </a:cubicBezTo>
                  <a:cubicBezTo>
                    <a:pt x="37" y="186"/>
                    <a:pt x="54" y="188"/>
                    <a:pt x="68" y="188"/>
                  </a:cubicBezTo>
                  <a:cubicBezTo>
                    <a:pt x="68" y="177"/>
                    <a:pt x="68" y="161"/>
                    <a:pt x="75" y="147"/>
                  </a:cubicBezTo>
                  <a:lnTo>
                    <a:pt x="71" y="143"/>
                  </a:lnTo>
                  <a:close/>
                  <a:moveTo>
                    <a:pt x="54" y="129"/>
                  </a:moveTo>
                  <a:cubicBezTo>
                    <a:pt x="64" y="141"/>
                    <a:pt x="64" y="141"/>
                    <a:pt x="64" y="141"/>
                  </a:cubicBezTo>
                  <a:cubicBezTo>
                    <a:pt x="69" y="134"/>
                    <a:pt x="69" y="134"/>
                    <a:pt x="69" y="134"/>
                  </a:cubicBezTo>
                  <a:cubicBezTo>
                    <a:pt x="67" y="133"/>
                    <a:pt x="65" y="133"/>
                    <a:pt x="64" y="132"/>
                  </a:cubicBezTo>
                  <a:cubicBezTo>
                    <a:pt x="60" y="131"/>
                    <a:pt x="58" y="129"/>
                    <a:pt x="55" y="127"/>
                  </a:cubicBezTo>
                  <a:cubicBezTo>
                    <a:pt x="55" y="128"/>
                    <a:pt x="54" y="128"/>
                    <a:pt x="54" y="129"/>
                  </a:cubicBezTo>
                  <a:moveTo>
                    <a:pt x="88" y="134"/>
                  </a:moveTo>
                  <a:cubicBezTo>
                    <a:pt x="94" y="141"/>
                    <a:pt x="94" y="141"/>
                    <a:pt x="94" y="141"/>
                  </a:cubicBezTo>
                  <a:cubicBezTo>
                    <a:pt x="104" y="129"/>
                    <a:pt x="104" y="129"/>
                    <a:pt x="104" y="129"/>
                  </a:cubicBezTo>
                  <a:cubicBezTo>
                    <a:pt x="103" y="128"/>
                    <a:pt x="103" y="128"/>
                    <a:pt x="102" y="127"/>
                  </a:cubicBezTo>
                  <a:cubicBezTo>
                    <a:pt x="100" y="129"/>
                    <a:pt x="97" y="131"/>
                    <a:pt x="94" y="132"/>
                  </a:cubicBezTo>
                  <a:cubicBezTo>
                    <a:pt x="92" y="133"/>
                    <a:pt x="90" y="133"/>
                    <a:pt x="88" y="134"/>
                  </a:cubicBezTo>
                  <a:moveTo>
                    <a:pt x="110" y="133"/>
                  </a:moveTo>
                  <a:cubicBezTo>
                    <a:pt x="97" y="150"/>
                    <a:pt x="97" y="150"/>
                    <a:pt x="97" y="150"/>
                  </a:cubicBezTo>
                  <a:cubicBezTo>
                    <a:pt x="94" y="153"/>
                    <a:pt x="94" y="153"/>
                    <a:pt x="94" y="153"/>
                  </a:cubicBezTo>
                  <a:cubicBezTo>
                    <a:pt x="91" y="149"/>
                    <a:pt x="91" y="149"/>
                    <a:pt x="91" y="149"/>
                  </a:cubicBezTo>
                  <a:cubicBezTo>
                    <a:pt x="86" y="144"/>
                    <a:pt x="86" y="144"/>
                    <a:pt x="86" y="144"/>
                  </a:cubicBezTo>
                  <a:cubicBezTo>
                    <a:pt x="85" y="145"/>
                    <a:pt x="83" y="146"/>
                    <a:pt x="83" y="147"/>
                  </a:cubicBezTo>
                  <a:cubicBezTo>
                    <a:pt x="89" y="161"/>
                    <a:pt x="90" y="177"/>
                    <a:pt x="90" y="188"/>
                  </a:cubicBezTo>
                  <a:cubicBezTo>
                    <a:pt x="103" y="188"/>
                    <a:pt x="120" y="186"/>
                    <a:pt x="133" y="183"/>
                  </a:cubicBezTo>
                  <a:cubicBezTo>
                    <a:pt x="143" y="180"/>
                    <a:pt x="150" y="177"/>
                    <a:pt x="150" y="173"/>
                  </a:cubicBezTo>
                  <a:cubicBezTo>
                    <a:pt x="150" y="168"/>
                    <a:pt x="149" y="162"/>
                    <a:pt x="147" y="158"/>
                  </a:cubicBezTo>
                  <a:cubicBezTo>
                    <a:pt x="145" y="153"/>
                    <a:pt x="143" y="149"/>
                    <a:pt x="139" y="146"/>
                  </a:cubicBezTo>
                  <a:cubicBezTo>
                    <a:pt x="137" y="143"/>
                    <a:pt x="132" y="141"/>
                    <a:pt x="127" y="140"/>
                  </a:cubicBezTo>
                  <a:cubicBezTo>
                    <a:pt x="127" y="139"/>
                    <a:pt x="127" y="139"/>
                    <a:pt x="127" y="139"/>
                  </a:cubicBezTo>
                  <a:cubicBezTo>
                    <a:pt x="127" y="139"/>
                    <a:pt x="121" y="138"/>
                    <a:pt x="120" y="137"/>
                  </a:cubicBezTo>
                  <a:cubicBezTo>
                    <a:pt x="117" y="136"/>
                    <a:pt x="114" y="135"/>
                    <a:pt x="110" y="133"/>
                  </a:cubicBezTo>
                  <a:moveTo>
                    <a:pt x="102" y="103"/>
                  </a:moveTo>
                  <a:cubicBezTo>
                    <a:pt x="107" y="99"/>
                    <a:pt x="109" y="92"/>
                    <a:pt x="111" y="85"/>
                  </a:cubicBezTo>
                  <a:cubicBezTo>
                    <a:pt x="111" y="84"/>
                    <a:pt x="111" y="82"/>
                    <a:pt x="111" y="82"/>
                  </a:cubicBezTo>
                  <a:cubicBezTo>
                    <a:pt x="112" y="81"/>
                    <a:pt x="112" y="80"/>
                    <a:pt x="113" y="80"/>
                  </a:cubicBezTo>
                  <a:cubicBezTo>
                    <a:pt x="116" y="78"/>
                    <a:pt x="117" y="76"/>
                    <a:pt x="118" y="74"/>
                  </a:cubicBezTo>
                  <a:cubicBezTo>
                    <a:pt x="119" y="71"/>
                    <a:pt x="120" y="67"/>
                    <a:pt x="119" y="64"/>
                  </a:cubicBezTo>
                  <a:cubicBezTo>
                    <a:pt x="119" y="64"/>
                    <a:pt x="119" y="62"/>
                    <a:pt x="119" y="62"/>
                  </a:cubicBezTo>
                  <a:cubicBezTo>
                    <a:pt x="121" y="52"/>
                    <a:pt x="121" y="44"/>
                    <a:pt x="120" y="37"/>
                  </a:cubicBezTo>
                  <a:cubicBezTo>
                    <a:pt x="118" y="30"/>
                    <a:pt x="115" y="24"/>
                    <a:pt x="110" y="19"/>
                  </a:cubicBezTo>
                  <a:cubicBezTo>
                    <a:pt x="104" y="13"/>
                    <a:pt x="94" y="9"/>
                    <a:pt x="84" y="9"/>
                  </a:cubicBezTo>
                  <a:cubicBezTo>
                    <a:pt x="74" y="8"/>
                    <a:pt x="64" y="10"/>
                    <a:pt x="59" y="15"/>
                  </a:cubicBezTo>
                  <a:cubicBezTo>
                    <a:pt x="58" y="15"/>
                    <a:pt x="57" y="16"/>
                    <a:pt x="57" y="16"/>
                  </a:cubicBezTo>
                  <a:cubicBezTo>
                    <a:pt x="56" y="16"/>
                    <a:pt x="55" y="16"/>
                    <a:pt x="54" y="16"/>
                  </a:cubicBezTo>
                  <a:cubicBezTo>
                    <a:pt x="45" y="19"/>
                    <a:pt x="41" y="23"/>
                    <a:pt x="38" y="30"/>
                  </a:cubicBezTo>
                  <a:cubicBezTo>
                    <a:pt x="36" y="36"/>
                    <a:pt x="36" y="45"/>
                    <a:pt x="37" y="53"/>
                  </a:cubicBezTo>
                  <a:cubicBezTo>
                    <a:pt x="37" y="56"/>
                    <a:pt x="38" y="59"/>
                    <a:pt x="39" y="62"/>
                  </a:cubicBezTo>
                  <a:cubicBezTo>
                    <a:pt x="39" y="63"/>
                    <a:pt x="39" y="64"/>
                    <a:pt x="39" y="65"/>
                  </a:cubicBezTo>
                  <a:cubicBezTo>
                    <a:pt x="38" y="68"/>
                    <a:pt x="38" y="71"/>
                    <a:pt x="39" y="74"/>
                  </a:cubicBezTo>
                  <a:cubicBezTo>
                    <a:pt x="40" y="76"/>
                    <a:pt x="42" y="78"/>
                    <a:pt x="44" y="80"/>
                  </a:cubicBezTo>
                  <a:cubicBezTo>
                    <a:pt x="45" y="80"/>
                    <a:pt x="46" y="81"/>
                    <a:pt x="46" y="82"/>
                  </a:cubicBezTo>
                  <a:cubicBezTo>
                    <a:pt x="47" y="85"/>
                    <a:pt x="47" y="85"/>
                    <a:pt x="47" y="85"/>
                  </a:cubicBezTo>
                  <a:cubicBezTo>
                    <a:pt x="49" y="92"/>
                    <a:pt x="51" y="99"/>
                    <a:pt x="55" y="103"/>
                  </a:cubicBezTo>
                  <a:cubicBezTo>
                    <a:pt x="56" y="104"/>
                    <a:pt x="56" y="105"/>
                    <a:pt x="56" y="106"/>
                  </a:cubicBezTo>
                  <a:cubicBezTo>
                    <a:pt x="56" y="107"/>
                    <a:pt x="56" y="109"/>
                    <a:pt x="57" y="111"/>
                  </a:cubicBezTo>
                  <a:cubicBezTo>
                    <a:pt x="57" y="113"/>
                    <a:pt x="57" y="115"/>
                    <a:pt x="57" y="118"/>
                  </a:cubicBezTo>
                  <a:cubicBezTo>
                    <a:pt x="59" y="121"/>
                    <a:pt x="62" y="124"/>
                    <a:pt x="66" y="125"/>
                  </a:cubicBezTo>
                  <a:cubicBezTo>
                    <a:pt x="70" y="127"/>
                    <a:pt x="74" y="127"/>
                    <a:pt x="79" y="127"/>
                  </a:cubicBezTo>
                  <a:cubicBezTo>
                    <a:pt x="83" y="127"/>
                    <a:pt x="87" y="127"/>
                    <a:pt x="91" y="125"/>
                  </a:cubicBezTo>
                  <a:cubicBezTo>
                    <a:pt x="95" y="124"/>
                    <a:pt x="99" y="121"/>
                    <a:pt x="101" y="118"/>
                  </a:cubicBezTo>
                  <a:cubicBezTo>
                    <a:pt x="101" y="116"/>
                    <a:pt x="101" y="114"/>
                    <a:pt x="101" y="111"/>
                  </a:cubicBezTo>
                  <a:cubicBezTo>
                    <a:pt x="101" y="109"/>
                    <a:pt x="101" y="107"/>
                    <a:pt x="101" y="106"/>
                  </a:cubicBezTo>
                  <a:cubicBezTo>
                    <a:pt x="101" y="105"/>
                    <a:pt x="102" y="104"/>
                    <a:pt x="102" y="103"/>
                  </a:cubicBezTo>
                </a:path>
              </a:pathLst>
            </a:custGeom>
            <a:solidFill>
              <a:schemeClr val="bg1"/>
            </a:solidFill>
            <a:ln w="0">
              <a:solidFill>
                <a:schemeClr val="bg1"/>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cxnSp>
          <p:nvCxnSpPr>
            <p:cNvPr id="28" name="Straight Connector 21">
              <a:extLst>
                <a:ext uri="{FF2B5EF4-FFF2-40B4-BE49-F238E27FC236}">
                  <a16:creationId xmlns:a16="http://schemas.microsoft.com/office/drawing/2014/main" id="{C7D04A77-286A-9C43-B916-7D1A8FC18ACA}"/>
                </a:ext>
              </a:extLst>
            </p:cNvPr>
            <p:cNvCxnSpPr>
              <a:stCxn id="30" idx="5"/>
            </p:cNvCxnSpPr>
            <p:nvPr/>
          </p:nvCxnSpPr>
          <p:spPr>
            <a:xfrm>
              <a:off x="4969071" y="2774768"/>
              <a:ext cx="80777" cy="1483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2">
              <a:extLst>
                <a:ext uri="{FF2B5EF4-FFF2-40B4-BE49-F238E27FC236}">
                  <a16:creationId xmlns:a16="http://schemas.microsoft.com/office/drawing/2014/main" id="{60FDC899-F5AA-B344-A112-BFF03B4C4D75}"/>
                </a:ext>
              </a:extLst>
            </p:cNvPr>
            <p:cNvCxnSpPr/>
            <p:nvPr/>
          </p:nvCxnSpPr>
          <p:spPr>
            <a:xfrm flipH="1">
              <a:off x="4857881" y="2761560"/>
              <a:ext cx="96171" cy="1517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Oval 23">
              <a:extLst>
                <a:ext uri="{FF2B5EF4-FFF2-40B4-BE49-F238E27FC236}">
                  <a16:creationId xmlns:a16="http://schemas.microsoft.com/office/drawing/2014/main" id="{53063B74-B675-1A42-82C4-C6571B444089}"/>
                </a:ext>
              </a:extLst>
            </p:cNvPr>
            <p:cNvSpPr/>
            <p:nvPr/>
          </p:nvSpPr>
          <p:spPr>
            <a:xfrm>
              <a:off x="4932841" y="2742881"/>
              <a:ext cx="42446" cy="3735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Narrow" panose="020B0606020202030204" pitchFamily="34" charset="0"/>
                <a:ea typeface="+mn-ea"/>
                <a:cs typeface="+mn-cs"/>
              </a:endParaRPr>
            </a:p>
          </p:txBody>
        </p:sp>
        <p:sp>
          <p:nvSpPr>
            <p:cNvPr id="31" name="Oval 24">
              <a:extLst>
                <a:ext uri="{FF2B5EF4-FFF2-40B4-BE49-F238E27FC236}">
                  <a16:creationId xmlns:a16="http://schemas.microsoft.com/office/drawing/2014/main" id="{C3C14490-0858-AF42-A556-397D8A559EA2}"/>
                </a:ext>
              </a:extLst>
            </p:cNvPr>
            <p:cNvSpPr/>
            <p:nvPr/>
          </p:nvSpPr>
          <p:spPr>
            <a:xfrm>
              <a:off x="5030852" y="2905023"/>
              <a:ext cx="42446" cy="3735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Narrow" panose="020B0606020202030204" pitchFamily="34" charset="0"/>
                <a:ea typeface="+mn-ea"/>
                <a:cs typeface="+mn-cs"/>
              </a:endParaRPr>
            </a:p>
          </p:txBody>
        </p:sp>
        <p:sp>
          <p:nvSpPr>
            <p:cNvPr id="32" name="Oval 25">
              <a:extLst>
                <a:ext uri="{FF2B5EF4-FFF2-40B4-BE49-F238E27FC236}">
                  <a16:creationId xmlns:a16="http://schemas.microsoft.com/office/drawing/2014/main" id="{D74C6C29-3227-F64C-8152-4DAA909041AA}"/>
                </a:ext>
              </a:extLst>
            </p:cNvPr>
            <p:cNvSpPr/>
            <p:nvPr/>
          </p:nvSpPr>
          <p:spPr>
            <a:xfrm>
              <a:off x="4835606" y="2904386"/>
              <a:ext cx="42446" cy="3735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Narrow" panose="020B0606020202030204" pitchFamily="34" charset="0"/>
                <a:ea typeface="+mn-ea"/>
                <a:cs typeface="+mn-cs"/>
              </a:endParaRPr>
            </a:p>
          </p:txBody>
        </p:sp>
      </p:grpSp>
      <p:sp>
        <p:nvSpPr>
          <p:cNvPr id="33" name="Title 1">
            <a:extLst>
              <a:ext uri="{FF2B5EF4-FFF2-40B4-BE49-F238E27FC236}">
                <a16:creationId xmlns:a16="http://schemas.microsoft.com/office/drawing/2014/main" id="{FDCA6C0C-1942-F94C-AA79-34A075E79E68}"/>
              </a:ext>
            </a:extLst>
          </p:cNvPr>
          <p:cNvSpPr txBox="1">
            <a:spLocks/>
          </p:cNvSpPr>
          <p:nvPr/>
        </p:nvSpPr>
        <p:spPr>
          <a:xfrm>
            <a:off x="670648" y="903010"/>
            <a:ext cx="8447416" cy="369332"/>
          </a:xfrm>
          <a:prstGeom prst="rect">
            <a:avLst/>
          </a:prstGeom>
        </p:spPr>
        <p:txBody>
          <a:bodyPr wrap="square" lIns="0" tIns="0" rIns="0" bIns="0">
            <a:spAutoFit/>
          </a:bodyPr>
          <a:lstStyle>
            <a:lvl1pPr>
              <a:defRPr sz="2300" b="1" i="0">
                <a:solidFill>
                  <a:srgbClr val="222E61"/>
                </a:solidFill>
                <a:latin typeface="Open Sans"/>
                <a:ea typeface="+mj-ea"/>
                <a:cs typeface="Open Sans"/>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s-CO" sz="2400" dirty="0"/>
              <a:t>Who can </a:t>
            </a:r>
            <a:r>
              <a:rPr lang="es-CO" sz="2400" dirty="0" err="1"/>
              <a:t>qualify</a:t>
            </a:r>
            <a:r>
              <a:rPr kumimoji="0" lang="es-CO" sz="2400" b="1" i="0" u="none" strike="noStrike" kern="0" cap="none" spc="0" normalizeH="0" baseline="0" noProof="0" dirty="0">
                <a:ln>
                  <a:noFill/>
                </a:ln>
                <a:solidFill>
                  <a:srgbClr val="222E61"/>
                </a:solidFill>
                <a:effectLst/>
                <a:uLnTx/>
                <a:uFillTx/>
                <a:latin typeface="Open Sans"/>
                <a:ea typeface="+mj-ea"/>
              </a:rPr>
              <a:t>?</a:t>
            </a:r>
          </a:p>
        </p:txBody>
      </p:sp>
      <p:pic>
        <p:nvPicPr>
          <p:cNvPr id="6" name="Audio 5">
            <a:hlinkClick r:id="" action="ppaction://media"/>
            <a:extLst>
              <a:ext uri="{FF2B5EF4-FFF2-40B4-BE49-F238E27FC236}">
                <a16:creationId xmlns:a16="http://schemas.microsoft.com/office/drawing/2014/main" id="{BC9BB2AD-66DD-43F7-85D7-9DEC497FAE0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233690445"/>
      </p:ext>
    </p:extLst>
  </p:cSld>
  <p:clrMapOvr>
    <a:masterClrMapping/>
  </p:clrMapOvr>
  <mc:AlternateContent xmlns:mc="http://schemas.openxmlformats.org/markup-compatibility/2006" xmlns:p14="http://schemas.microsoft.com/office/powerpoint/2010/main">
    <mc:Choice Requires="p14">
      <p:transition spd="slow" p14:dur="2000" advTm="53384"/>
    </mc:Choice>
    <mc:Fallback xmlns="">
      <p:transition spd="slow" advTm="533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85790D91-B0C9-954F-ACCC-EBB9882B9488}"/>
              </a:ext>
            </a:extLst>
          </p:cNvPr>
          <p:cNvSpPr txBox="1"/>
          <p:nvPr/>
        </p:nvSpPr>
        <p:spPr>
          <a:xfrm>
            <a:off x="609600" y="732135"/>
            <a:ext cx="4488729" cy="46166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REQUIREMENTS TO QUALIFY</a:t>
            </a:r>
            <a:endPar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0" name="Tabla 1"/>
          <p:cNvGraphicFramePr>
            <a:graphicFrameLocks noGrp="1"/>
          </p:cNvGraphicFramePr>
          <p:nvPr>
            <p:extLst>
              <p:ext uri="{D42A27DB-BD31-4B8C-83A1-F6EECF244321}">
                <p14:modId xmlns:p14="http://schemas.microsoft.com/office/powerpoint/2010/main" val="1593043144"/>
              </p:ext>
            </p:extLst>
          </p:nvPr>
        </p:nvGraphicFramePr>
        <p:xfrm>
          <a:off x="762000" y="1346200"/>
          <a:ext cx="9879403" cy="3962400"/>
        </p:xfrm>
        <a:graphic>
          <a:graphicData uri="http://schemas.openxmlformats.org/drawingml/2006/table">
            <a:tbl>
              <a:tblPr firstRow="1" firstCol="1" bandRow="1">
                <a:tableStyleId>{FABFCF23-3B69-468F-B69F-88F6DE6A72F2}</a:tableStyleId>
              </a:tblPr>
              <a:tblGrid>
                <a:gridCol w="1975881">
                  <a:extLst>
                    <a:ext uri="{9D8B030D-6E8A-4147-A177-3AD203B41FA5}">
                      <a16:colId xmlns:a16="http://schemas.microsoft.com/office/drawing/2014/main" val="20000"/>
                    </a:ext>
                  </a:extLst>
                </a:gridCol>
                <a:gridCol w="6231623">
                  <a:extLst>
                    <a:ext uri="{9D8B030D-6E8A-4147-A177-3AD203B41FA5}">
                      <a16:colId xmlns:a16="http://schemas.microsoft.com/office/drawing/2014/main" val="20001"/>
                    </a:ext>
                  </a:extLst>
                </a:gridCol>
                <a:gridCol w="1671899">
                  <a:extLst>
                    <a:ext uri="{9D8B030D-6E8A-4147-A177-3AD203B41FA5}">
                      <a16:colId xmlns:a16="http://schemas.microsoft.com/office/drawing/2014/main" val="20002"/>
                    </a:ext>
                  </a:extLst>
                </a:gridCol>
              </a:tblGrid>
              <a:tr h="312874">
                <a:tc>
                  <a:txBody>
                    <a:bodyPr/>
                    <a:lstStyle/>
                    <a:p>
                      <a:pPr algn="ctr"/>
                      <a:r>
                        <a:rPr lang="es-CO" sz="1200" noProof="0" dirty="0" err="1">
                          <a:latin typeface="Open Sans" panose="020B0606030504020204" pitchFamily="34" charset="0"/>
                          <a:ea typeface="Open Sans" panose="020B0606030504020204" pitchFamily="34" charset="0"/>
                          <a:cs typeface="Open Sans" panose="020B0606030504020204" pitchFamily="34" charset="0"/>
                        </a:rPr>
                        <a:t>Capacity</a:t>
                      </a:r>
                      <a:endParaRPr lang="es-CO" sz="1200" b="1" noProof="0" dirty="0">
                        <a:latin typeface="Open Sans" panose="020B0606030504020204" pitchFamily="34" charset="0"/>
                        <a:ea typeface="Open Sans" panose="020B0606030504020204" pitchFamily="34" charset="0"/>
                        <a:cs typeface="Open Sans" panose="020B0606030504020204" pitchFamily="34" charset="0"/>
                      </a:endParaRPr>
                    </a:p>
                  </a:txBody>
                  <a:tcPr marL="91446" marR="91446" marT="45745" marB="45745" anchor="ctr"/>
                </a:tc>
                <a:tc>
                  <a:txBody>
                    <a:bodyPr/>
                    <a:lstStyle/>
                    <a:p>
                      <a:pPr algn="ctr"/>
                      <a:r>
                        <a:rPr lang="es-CO" sz="1200" noProof="0" dirty="0" err="1">
                          <a:latin typeface="Open Sans" panose="020B0606030504020204" pitchFamily="34" charset="0"/>
                          <a:ea typeface="Open Sans" panose="020B0606030504020204" pitchFamily="34" charset="0"/>
                          <a:cs typeface="Open Sans" panose="020B0606030504020204" pitchFamily="34" charset="0"/>
                        </a:rPr>
                        <a:t>Operators</a:t>
                      </a:r>
                      <a:endParaRPr lang="es-CO" sz="1200" b="1" noProof="0" dirty="0">
                        <a:latin typeface="Open Sans" panose="020B0606030504020204" pitchFamily="34" charset="0"/>
                        <a:ea typeface="Open Sans" panose="020B0606030504020204" pitchFamily="34" charset="0"/>
                        <a:cs typeface="Open Sans" panose="020B0606030504020204" pitchFamily="34" charset="0"/>
                      </a:endParaRPr>
                    </a:p>
                  </a:txBody>
                  <a:tcPr marL="91446" marR="91446" marT="45745" marB="45745" anchor="ctr"/>
                </a:tc>
                <a:tc>
                  <a:txBody>
                    <a:bodyPr/>
                    <a:lstStyle/>
                    <a:p>
                      <a:pPr algn="ctr"/>
                      <a:r>
                        <a:rPr lang="es-CO" sz="1200" noProof="0" dirty="0">
                          <a:latin typeface="Open Sans" panose="020B0606030504020204" pitchFamily="34" charset="0"/>
                          <a:ea typeface="Open Sans" panose="020B0606030504020204" pitchFamily="34" charset="0"/>
                          <a:cs typeface="Open Sans" panose="020B0606030504020204" pitchFamily="34" charset="0"/>
                        </a:rPr>
                        <a:t>Non</a:t>
                      </a:r>
                      <a:r>
                        <a:rPr lang="es-CO" sz="1200" baseline="0" noProof="0" dirty="0">
                          <a:latin typeface="Open Sans" panose="020B0606030504020204" pitchFamily="34" charset="0"/>
                          <a:ea typeface="Open Sans" panose="020B0606030504020204" pitchFamily="34" charset="0"/>
                          <a:cs typeface="Open Sans" panose="020B0606030504020204" pitchFamily="34" charset="0"/>
                        </a:rPr>
                        <a:t> </a:t>
                      </a:r>
                      <a:r>
                        <a:rPr lang="es-CO" sz="1200" baseline="0" noProof="0" dirty="0" err="1">
                          <a:latin typeface="Open Sans" panose="020B0606030504020204" pitchFamily="34" charset="0"/>
                          <a:ea typeface="Open Sans" panose="020B0606030504020204" pitchFamily="34" charset="0"/>
                          <a:cs typeface="Open Sans" panose="020B0606030504020204" pitchFamily="34" charset="0"/>
                        </a:rPr>
                        <a:t>operators</a:t>
                      </a:r>
                      <a:endParaRPr lang="es-CO" sz="1200" b="1" noProof="0" dirty="0">
                        <a:latin typeface="Open Sans" panose="020B0606030504020204" pitchFamily="34" charset="0"/>
                        <a:ea typeface="Open Sans" panose="020B0606030504020204" pitchFamily="34" charset="0"/>
                        <a:cs typeface="Open Sans" panose="020B0606030504020204" pitchFamily="34" charset="0"/>
                      </a:endParaRPr>
                    </a:p>
                  </a:txBody>
                  <a:tcPr marL="91446" marR="91446" marT="45745" marB="45745" anchor="ctr"/>
                </a:tc>
                <a:extLst>
                  <a:ext uri="{0D108BD9-81ED-4DB2-BD59-A6C34878D82A}">
                    <a16:rowId xmlns:a16="http://schemas.microsoft.com/office/drawing/2014/main" val="10000"/>
                  </a:ext>
                </a:extLst>
              </a:tr>
              <a:tr h="729905">
                <a:tc>
                  <a:txBody>
                    <a:bodyPr/>
                    <a:lstStyle/>
                    <a:p>
                      <a:pPr lvl="0" algn="l"/>
                      <a:r>
                        <a:rPr lang="es-CO" sz="1200" noProof="0" dirty="0" err="1">
                          <a:latin typeface="Open Sans" panose="020B0606030504020204" pitchFamily="34" charset="0"/>
                          <a:ea typeface="Open Sans" panose="020B0606030504020204" pitchFamily="34" charset="0"/>
                          <a:cs typeface="Open Sans" panose="020B0606030504020204" pitchFamily="34" charset="0"/>
                        </a:rPr>
                        <a:t>Financial</a:t>
                      </a:r>
                      <a:endParaRPr lang="es-CO" sz="1200" b="1" noProof="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tc>
                <a:tc>
                  <a:txBody>
                    <a:bodyPr/>
                    <a:lstStyle/>
                    <a:p>
                      <a:pPr algn="ctr"/>
                      <a:r>
                        <a:rPr lang="en-US" sz="1200" b="0" kern="1200" noProof="0" dirty="0">
                          <a:latin typeface="Open Sans" panose="020B0606030504020204" pitchFamily="34" charset="0"/>
                          <a:ea typeface="Open Sans" panose="020B0606030504020204" pitchFamily="34" charset="0"/>
                          <a:cs typeface="Open Sans" panose="020B0606030504020204" pitchFamily="34" charset="0"/>
                        </a:rPr>
                        <a:t>Minimum Net Worth</a:t>
                      </a:r>
                    </a:p>
                    <a:p>
                      <a:pPr algn="ctr"/>
                      <a:r>
                        <a:rPr lang="en-US" sz="1200" b="0" kern="1200" noProof="0" dirty="0">
                          <a:latin typeface="Open Sans" panose="020B0606030504020204" pitchFamily="34" charset="0"/>
                          <a:ea typeface="Open Sans" panose="020B0606030504020204" pitchFamily="34" charset="0"/>
                          <a:cs typeface="Open Sans" panose="020B0606030504020204" pitchFamily="34" charset="0"/>
                        </a:rPr>
                        <a:t>of US$ 20MM</a:t>
                      </a:r>
                      <a:endParaRPr lang="es-CO" sz="1200" b="0" kern="1200" noProof="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tc>
                <a:tc>
                  <a:txBody>
                    <a:bodyPr/>
                    <a:lstStyle/>
                    <a:p>
                      <a:pPr algn="ctr"/>
                      <a:r>
                        <a:rPr lang="en-US" sz="1200" b="0" kern="1200" noProof="0" dirty="0">
                          <a:latin typeface="Open Sans" panose="020B0606030504020204" pitchFamily="34" charset="0"/>
                          <a:ea typeface="Open Sans" panose="020B0606030504020204" pitchFamily="34" charset="0"/>
                          <a:cs typeface="Open Sans" panose="020B0606030504020204" pitchFamily="34" charset="0"/>
                        </a:rPr>
                        <a:t>Minimum Net Worth</a:t>
                      </a:r>
                    </a:p>
                    <a:p>
                      <a:pPr algn="ctr"/>
                      <a:r>
                        <a:rPr lang="en-US" sz="1200" b="0" kern="1200" noProof="0" dirty="0">
                          <a:latin typeface="Open Sans" panose="020B0606030504020204" pitchFamily="34" charset="0"/>
                          <a:ea typeface="Open Sans" panose="020B0606030504020204" pitchFamily="34" charset="0"/>
                          <a:cs typeface="Open Sans" panose="020B0606030504020204" pitchFamily="34" charset="0"/>
                        </a:rPr>
                        <a:t>Of </a:t>
                      </a:r>
                      <a:r>
                        <a:rPr lang="es-CO" sz="1200" b="0" kern="1200" noProof="0" dirty="0">
                          <a:latin typeface="Open Sans" panose="020B0606030504020204" pitchFamily="34" charset="0"/>
                          <a:ea typeface="Open Sans" panose="020B0606030504020204" pitchFamily="34" charset="0"/>
                          <a:cs typeface="Open Sans" panose="020B0606030504020204" pitchFamily="34" charset="0"/>
                        </a:rPr>
                        <a:t>US$ 10MM</a:t>
                      </a:r>
                      <a:endParaRPr lang="es-CO" sz="1200" b="0" kern="1200" noProof="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val="10002"/>
                  </a:ext>
                </a:extLst>
              </a:tr>
              <a:tr h="2189716">
                <a:tc>
                  <a:txBody>
                    <a:bodyPr/>
                    <a:lstStyle/>
                    <a:p>
                      <a:pPr lvl="0" algn="l"/>
                      <a:r>
                        <a:rPr lang="es-CO" sz="1200" baseline="0" noProof="0" dirty="0" err="1">
                          <a:latin typeface="Open Sans" panose="020B0606030504020204" pitchFamily="34" charset="0"/>
                          <a:ea typeface="Open Sans" panose="020B0606030504020204" pitchFamily="34" charset="0"/>
                          <a:cs typeface="Open Sans" panose="020B0606030504020204" pitchFamily="34" charset="0"/>
                        </a:rPr>
                        <a:t>Technical</a:t>
                      </a:r>
                      <a:endParaRPr lang="es-CO" sz="1200" b="1" noProof="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tc>
                <a:tc>
                  <a:txBody>
                    <a:bodyPr/>
                    <a:lstStyle/>
                    <a:p>
                      <a:pPr marL="171450" lvl="0" indent="-171450" algn="just">
                        <a:buFont typeface="Arial" panose="020B0604020202020204" pitchFamily="34" charset="0"/>
                        <a:buChar char="•"/>
                      </a:pPr>
                      <a:r>
                        <a:rPr lang="en-US" sz="1200" dirty="0">
                          <a:solidFill>
                            <a:schemeClr val="dk1"/>
                          </a:solidFill>
                          <a:effectLst/>
                          <a:latin typeface="+mn-lt"/>
                          <a:ea typeface="+mn-ea"/>
                          <a:cs typeface="+mn-cs"/>
                        </a:rPr>
                        <a:t>That one or more oil blocks are operating in production since 2016; and that, in at least one of the years included in the period 2016 -2021, a production of two thousand (2,000) barrels of crude oil per day/year has operated;</a:t>
                      </a:r>
                    </a:p>
                    <a:p>
                      <a:pPr marL="171450" lvl="0" indent="-171450" algn="just">
                        <a:buFont typeface="Arial" panose="020B0604020202020204" pitchFamily="34" charset="0"/>
                        <a:buChar char="•"/>
                      </a:pPr>
                      <a:endParaRPr lang="en-US" sz="1200" dirty="0">
                        <a:solidFill>
                          <a:schemeClr val="dk1"/>
                        </a:solidFill>
                        <a:effectLst/>
                        <a:latin typeface="+mn-lt"/>
                        <a:ea typeface="+mn-ea"/>
                        <a:cs typeface="+mn-cs"/>
                      </a:endParaRPr>
                    </a:p>
                    <a:p>
                      <a:pPr marL="171450" lvl="0" indent="-171450" algn="just">
                        <a:buFont typeface="Arial" panose="020B0604020202020204" pitchFamily="34" charset="0"/>
                        <a:buChar char="•"/>
                      </a:pPr>
                      <a:r>
                        <a:rPr lang="en-US" sz="1200" dirty="0">
                          <a:solidFill>
                            <a:schemeClr val="dk1"/>
                          </a:solidFill>
                          <a:effectLst/>
                          <a:latin typeface="+mn-lt"/>
                          <a:ea typeface="+mn-ea"/>
                          <a:cs typeface="+mn-cs"/>
                        </a:rPr>
                        <a:t>Have drilled as operator 2 exploratory wells as defined by the Hydrocarbon Operations Regulations, in any of the years included in the period 2016-2021</a:t>
                      </a:r>
                    </a:p>
                    <a:p>
                      <a:pPr marL="171450" lvl="0" indent="-171450" algn="just">
                        <a:buFont typeface="Arial" panose="020B0604020202020204" pitchFamily="34" charset="0"/>
                        <a:buChar char="•"/>
                      </a:pPr>
                      <a:endParaRPr lang="en-US" sz="1200" dirty="0">
                        <a:solidFill>
                          <a:schemeClr val="dk1"/>
                        </a:solidFill>
                        <a:effectLst/>
                        <a:latin typeface="+mn-lt"/>
                        <a:ea typeface="+mn-ea"/>
                        <a:cs typeface="+mn-cs"/>
                      </a:endParaRPr>
                    </a:p>
                    <a:p>
                      <a:pPr marL="171450" lvl="0" indent="-171450" algn="just">
                        <a:buFont typeface="Arial" panose="020B0604020202020204" pitchFamily="34" charset="0"/>
                        <a:buChar char="•"/>
                      </a:pPr>
                      <a:r>
                        <a:rPr lang="en-US" sz="1200" dirty="0">
                          <a:solidFill>
                            <a:schemeClr val="dk1"/>
                          </a:solidFill>
                          <a:effectLst/>
                          <a:latin typeface="+mn-lt"/>
                          <a:ea typeface="+mn-ea"/>
                          <a:cs typeface="+mn-cs"/>
                        </a:rPr>
                        <a:t>Operate fields with reserves of at least 5 million barrels 1P or 2P (in accordance with the SPE, PRMS methodology).</a:t>
                      </a:r>
                    </a:p>
                  </a:txBody>
                  <a:tcPr anchor="ctr"/>
                </a:tc>
                <a:tc>
                  <a:txBody>
                    <a:bodyPr/>
                    <a:lstStyle/>
                    <a:p>
                      <a:pPr algn="ctr"/>
                      <a:r>
                        <a:rPr lang="es-EC" sz="1200" dirty="0" err="1">
                          <a:solidFill>
                            <a:schemeClr val="dk1"/>
                          </a:solidFill>
                          <a:effectLst/>
                          <a:latin typeface="+mn-lt"/>
                          <a:ea typeface="+mn-ea"/>
                          <a:cs typeface="+mn-cs"/>
                        </a:rPr>
                        <a:t>Not</a:t>
                      </a:r>
                      <a:r>
                        <a:rPr lang="es-EC" sz="1200" dirty="0">
                          <a:solidFill>
                            <a:schemeClr val="dk1"/>
                          </a:solidFill>
                          <a:effectLst/>
                          <a:latin typeface="+mn-lt"/>
                          <a:ea typeface="+mn-ea"/>
                          <a:cs typeface="+mn-cs"/>
                        </a:rPr>
                        <a:t> </a:t>
                      </a:r>
                      <a:r>
                        <a:rPr lang="es-EC" sz="1200" dirty="0" err="1">
                          <a:solidFill>
                            <a:schemeClr val="dk1"/>
                          </a:solidFill>
                          <a:effectLst/>
                          <a:latin typeface="+mn-lt"/>
                          <a:ea typeface="+mn-ea"/>
                          <a:cs typeface="+mn-cs"/>
                        </a:rPr>
                        <a:t>Applicable</a:t>
                      </a:r>
                      <a:endParaRPr lang="es-EC" sz="1200" dirty="0">
                        <a:solidFill>
                          <a:schemeClr val="dk1"/>
                        </a:solidFill>
                        <a:effectLst/>
                        <a:latin typeface="+mn-lt"/>
                        <a:ea typeface="+mn-ea"/>
                        <a:cs typeface="+mn-cs"/>
                      </a:endParaRPr>
                    </a:p>
                  </a:txBody>
                  <a:tcPr anchor="ctr"/>
                </a:tc>
                <a:extLst>
                  <a:ext uri="{0D108BD9-81ED-4DB2-BD59-A6C34878D82A}">
                    <a16:rowId xmlns:a16="http://schemas.microsoft.com/office/drawing/2014/main" val="10003"/>
                  </a:ext>
                </a:extLst>
              </a:tr>
              <a:tr h="729905">
                <a:tc>
                  <a:txBody>
                    <a:bodyPr/>
                    <a:lstStyle/>
                    <a:p>
                      <a:pPr lvl="0" algn="l"/>
                      <a:r>
                        <a:rPr lang="es-EC" sz="1200" b="1" dirty="0" err="1">
                          <a:solidFill>
                            <a:schemeClr val="dk1"/>
                          </a:solidFill>
                          <a:effectLst/>
                          <a:latin typeface="+mn-lt"/>
                          <a:ea typeface="+mn-ea"/>
                          <a:cs typeface="+mn-cs"/>
                        </a:rPr>
                        <a:t>Health</a:t>
                      </a:r>
                      <a:r>
                        <a:rPr lang="es-EC" sz="1200" b="1" dirty="0">
                          <a:solidFill>
                            <a:schemeClr val="dk1"/>
                          </a:solidFill>
                          <a:effectLst/>
                          <a:latin typeface="+mn-lt"/>
                          <a:ea typeface="+mn-ea"/>
                          <a:cs typeface="+mn-cs"/>
                        </a:rPr>
                        <a:t> and </a:t>
                      </a:r>
                      <a:r>
                        <a:rPr lang="es-EC" sz="1200" b="1" dirty="0" err="1">
                          <a:solidFill>
                            <a:schemeClr val="dk1"/>
                          </a:solidFill>
                          <a:effectLst/>
                          <a:latin typeface="+mn-lt"/>
                          <a:ea typeface="+mn-ea"/>
                          <a:cs typeface="+mn-cs"/>
                        </a:rPr>
                        <a:t>Environmental</a:t>
                      </a:r>
                      <a:r>
                        <a:rPr lang="es-EC" sz="1200" b="1" dirty="0">
                          <a:solidFill>
                            <a:schemeClr val="dk1"/>
                          </a:solidFill>
                          <a:effectLst/>
                          <a:latin typeface="+mn-lt"/>
                          <a:ea typeface="+mn-ea"/>
                          <a:cs typeface="+mn-cs"/>
                        </a:rPr>
                        <a:t> Safety  (SSA)</a:t>
                      </a:r>
                      <a:endParaRPr lang="es-CO" sz="1200" b="1" noProof="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endParaRPr>
                    </a:p>
                  </a:txBody>
                  <a:tcPr anchor="ctr"/>
                </a:tc>
                <a:tc>
                  <a:txBody>
                    <a:bodyPr/>
                    <a:lstStyle/>
                    <a:p>
                      <a:r>
                        <a:rPr lang="en-US" sz="1200" dirty="0">
                          <a:solidFill>
                            <a:schemeClr val="dk1"/>
                          </a:solidFill>
                          <a:effectLst/>
                          <a:latin typeface="+mn-lt"/>
                          <a:ea typeface="+mn-ea"/>
                          <a:cs typeface="+mn-cs"/>
                        </a:rPr>
                        <a:t>ISO 14001 or OSHA 18001. In case of not having certifications, you must present your Internal SSA Policy, whose implementation period must not be less than three years, and must be endorsed by a specialized company.</a:t>
                      </a:r>
                    </a:p>
                  </a:txBody>
                  <a:tcPr anchor="ctr"/>
                </a:tc>
                <a:tc>
                  <a:txBody>
                    <a:bodyPr/>
                    <a:lstStyle/>
                    <a:p>
                      <a:r>
                        <a:rPr lang="es-EC" sz="1200" dirty="0">
                          <a:solidFill>
                            <a:schemeClr val="dk1"/>
                          </a:solidFill>
                          <a:effectLst/>
                          <a:latin typeface="+mn-lt"/>
                          <a:ea typeface="+mn-ea"/>
                          <a:cs typeface="+mn-cs"/>
                        </a:rPr>
                        <a:t>         </a:t>
                      </a:r>
                      <a:r>
                        <a:rPr lang="es-EC" sz="1200" dirty="0" err="1">
                          <a:solidFill>
                            <a:schemeClr val="dk1"/>
                          </a:solidFill>
                          <a:effectLst/>
                          <a:latin typeface="+mn-lt"/>
                          <a:ea typeface="+mn-ea"/>
                          <a:cs typeface="+mn-cs"/>
                        </a:rPr>
                        <a:t>Not</a:t>
                      </a:r>
                      <a:r>
                        <a:rPr lang="es-EC" sz="1200" dirty="0">
                          <a:solidFill>
                            <a:schemeClr val="dk1"/>
                          </a:solidFill>
                          <a:effectLst/>
                          <a:latin typeface="+mn-lt"/>
                          <a:ea typeface="+mn-ea"/>
                          <a:cs typeface="+mn-cs"/>
                        </a:rPr>
                        <a:t> </a:t>
                      </a:r>
                      <a:r>
                        <a:rPr lang="es-EC" sz="1200" dirty="0" err="1">
                          <a:solidFill>
                            <a:schemeClr val="dk1"/>
                          </a:solidFill>
                          <a:effectLst/>
                          <a:latin typeface="+mn-lt"/>
                          <a:ea typeface="+mn-ea"/>
                          <a:cs typeface="+mn-cs"/>
                        </a:rPr>
                        <a:t>Applicable</a:t>
                      </a:r>
                      <a:endParaRPr lang="es-EC" sz="1200" dirty="0">
                        <a:solidFill>
                          <a:schemeClr val="dk1"/>
                        </a:solidFill>
                        <a:effectLst/>
                        <a:latin typeface="+mn-lt"/>
                        <a:ea typeface="+mn-ea"/>
                        <a:cs typeface="+mn-cs"/>
                      </a:endParaRPr>
                    </a:p>
                  </a:txBody>
                  <a:tcPr anchor="ctr"/>
                </a:tc>
                <a:extLst>
                  <a:ext uri="{0D108BD9-81ED-4DB2-BD59-A6C34878D82A}">
                    <a16:rowId xmlns:a16="http://schemas.microsoft.com/office/drawing/2014/main" val="10004"/>
                  </a:ext>
                </a:extLst>
              </a:tr>
            </a:tbl>
          </a:graphicData>
        </a:graphic>
      </p:graphicFrame>
      <p:sp>
        <p:nvSpPr>
          <p:cNvPr id="4" name="Rectángulo redondeado 3">
            <a:extLst>
              <a:ext uri="{FF2B5EF4-FFF2-40B4-BE49-F238E27FC236}">
                <a16:creationId xmlns:a16="http://schemas.microsoft.com/office/drawing/2014/main" id="{EFDE4F63-2471-B841-BC57-93B2D7F71687}"/>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sz="1800" b="0" i="0" u="none" strike="noStrike" kern="0" cap="none" spc="0" normalizeH="0" baseline="0" noProof="0">
              <a:ln>
                <a:noFill/>
              </a:ln>
              <a:solidFill>
                <a:prstClr val="white"/>
              </a:solidFill>
              <a:effectLst/>
              <a:uLnTx/>
              <a:uFillTx/>
              <a:latin typeface="Calibri"/>
              <a:ea typeface="+mn-ea"/>
              <a:cs typeface="+mn-cs"/>
            </a:endParaRPr>
          </a:p>
        </p:txBody>
      </p:sp>
      <p:sp>
        <p:nvSpPr>
          <p:cNvPr id="5" name="Slide Number Placeholder 2">
            <a:extLst>
              <a:ext uri="{FF2B5EF4-FFF2-40B4-BE49-F238E27FC236}">
                <a16:creationId xmlns:a16="http://schemas.microsoft.com/office/drawing/2014/main" id="{28DC85B4-E679-6A46-94F0-E92BC4018560}"/>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F51E3F37-9AAD-47DF-8687-7075731E3375}" type="slidenum">
              <a:rPr kumimoji="0" lang="en-US" sz="1400" b="0" i="0" u="none" strike="noStrike" kern="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6</a:t>
            </a:fld>
            <a:endParaRPr kumimoji="0" lang="en-US" sz="14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Audio 2">
            <a:hlinkClick r:id="" action="ppaction://media"/>
            <a:extLst>
              <a:ext uri="{FF2B5EF4-FFF2-40B4-BE49-F238E27FC236}">
                <a16:creationId xmlns:a16="http://schemas.microsoft.com/office/drawing/2014/main" id="{DA50E19D-A057-4AEC-8A62-CDB38272F8F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1952098347"/>
      </p:ext>
    </p:extLst>
  </p:cSld>
  <p:clrMapOvr>
    <a:masterClrMapping/>
  </p:clrMapOvr>
  <mc:AlternateContent xmlns:mc="http://schemas.openxmlformats.org/markup-compatibility/2006" xmlns:p14="http://schemas.microsoft.com/office/powerpoint/2010/main">
    <mc:Choice Requires="p14">
      <p:transition spd="slow" p14:dur="2000" advTm="97787"/>
    </mc:Choice>
    <mc:Fallback xmlns="">
      <p:transition spd="slow" advTm="977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85790D91-B0C9-954F-ACCC-EBB9882B9488}"/>
              </a:ext>
            </a:extLst>
          </p:cNvPr>
          <p:cNvSpPr txBox="1"/>
          <p:nvPr/>
        </p:nvSpPr>
        <p:spPr>
          <a:xfrm>
            <a:off x="533400" y="856968"/>
            <a:ext cx="6873998" cy="46166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GUARANTEE </a:t>
            </a:r>
            <a:r>
              <a:rPr kumimoji="0" lang="es-ES" sz="2400" b="1" i="0" u="none" strike="noStrike" kern="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OF SERIOUSNESS </a:t>
            </a:r>
            <a:r>
              <a:rPr kumimoji="0" lang="es-ES"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OF THE OFFER</a:t>
            </a:r>
            <a:endPar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Imagen 2">
            <a:extLst>
              <a:ext uri="{FF2B5EF4-FFF2-40B4-BE49-F238E27FC236}">
                <a16:creationId xmlns:a16="http://schemas.microsoft.com/office/drawing/2014/main" id="{3CEA2D4E-DC55-3740-A29F-1F275B331724}"/>
              </a:ext>
            </a:extLst>
          </p:cNvPr>
          <p:cNvPicPr>
            <a:picLocks noChangeAspect="1"/>
          </p:cNvPicPr>
          <p:nvPr/>
        </p:nvPicPr>
        <p:blipFill>
          <a:blip r:embed="rId6"/>
          <a:stretch>
            <a:fillRect/>
          </a:stretch>
        </p:blipFill>
        <p:spPr>
          <a:xfrm>
            <a:off x="2689757" y="1955800"/>
            <a:ext cx="1473682" cy="2641600"/>
          </a:xfrm>
          <a:prstGeom prst="rect">
            <a:avLst/>
          </a:prstGeom>
        </p:spPr>
      </p:pic>
      <p:pic>
        <p:nvPicPr>
          <p:cNvPr id="4" name="Imagen 3">
            <a:extLst>
              <a:ext uri="{FF2B5EF4-FFF2-40B4-BE49-F238E27FC236}">
                <a16:creationId xmlns:a16="http://schemas.microsoft.com/office/drawing/2014/main" id="{DFE528D3-A7A5-B640-9580-5BE6F40A3750}"/>
              </a:ext>
            </a:extLst>
          </p:cNvPr>
          <p:cNvPicPr>
            <a:picLocks noChangeAspect="1"/>
          </p:cNvPicPr>
          <p:nvPr/>
        </p:nvPicPr>
        <p:blipFill>
          <a:blip r:embed="rId7"/>
          <a:stretch>
            <a:fillRect/>
          </a:stretch>
        </p:blipFill>
        <p:spPr>
          <a:xfrm>
            <a:off x="4975757" y="1498600"/>
            <a:ext cx="1469888" cy="1974850"/>
          </a:xfrm>
          <a:prstGeom prst="rect">
            <a:avLst/>
          </a:prstGeom>
        </p:spPr>
      </p:pic>
      <p:pic>
        <p:nvPicPr>
          <p:cNvPr id="5" name="Imagen 4">
            <a:extLst>
              <a:ext uri="{FF2B5EF4-FFF2-40B4-BE49-F238E27FC236}">
                <a16:creationId xmlns:a16="http://schemas.microsoft.com/office/drawing/2014/main" id="{9B804906-5E1C-604D-B64E-DA6AD62AE440}"/>
              </a:ext>
            </a:extLst>
          </p:cNvPr>
          <p:cNvPicPr>
            <a:picLocks noChangeAspect="1"/>
          </p:cNvPicPr>
          <p:nvPr/>
        </p:nvPicPr>
        <p:blipFill>
          <a:blip r:embed="rId8"/>
          <a:stretch>
            <a:fillRect/>
          </a:stretch>
        </p:blipFill>
        <p:spPr>
          <a:xfrm>
            <a:off x="7252708" y="1955800"/>
            <a:ext cx="1473682" cy="2641600"/>
          </a:xfrm>
          <a:prstGeom prst="rect">
            <a:avLst/>
          </a:prstGeom>
        </p:spPr>
      </p:pic>
      <p:sp>
        <p:nvSpPr>
          <p:cNvPr id="18" name="CuadroTexto 17">
            <a:extLst>
              <a:ext uri="{FF2B5EF4-FFF2-40B4-BE49-F238E27FC236}">
                <a16:creationId xmlns:a16="http://schemas.microsoft.com/office/drawing/2014/main" id="{E238681E-1D7D-0440-BACD-CCDD29760DB7}"/>
              </a:ext>
            </a:extLst>
          </p:cNvPr>
          <p:cNvSpPr txBox="1"/>
          <p:nvPr/>
        </p:nvSpPr>
        <p:spPr>
          <a:xfrm>
            <a:off x="1926627" y="4737874"/>
            <a:ext cx="2999942"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Definition: </a:t>
            </a:r>
            <a:r>
              <a:rPr kumimoji="0" lang="en-US" sz="120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Upon submission of each bid, the bidder shall furnish a bank guarantee to ensure its reliability</a:t>
            </a:r>
            <a:endParaRPr kumimoji="0" lang="es-CO" sz="120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CuadroTexto 18">
            <a:extLst>
              <a:ext uri="{FF2B5EF4-FFF2-40B4-BE49-F238E27FC236}">
                <a16:creationId xmlns:a16="http://schemas.microsoft.com/office/drawing/2014/main" id="{90498E1D-C5A8-6646-9A62-F1E9813AF821}"/>
              </a:ext>
            </a:extLst>
          </p:cNvPr>
          <p:cNvSpPr txBox="1"/>
          <p:nvPr/>
        </p:nvSpPr>
        <p:spPr>
          <a:xfrm>
            <a:off x="4292221" y="3613924"/>
            <a:ext cx="2831705"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Amount: </a:t>
            </a:r>
            <a:r>
              <a:rPr kumimoji="0" lang="en-US" sz="120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Guarantee will be in the amount of US$100,000, with a 90-day renewable term</a:t>
            </a:r>
            <a:endParaRPr kumimoji="0" lang="es-CO" sz="120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CuadroTexto 20">
            <a:extLst>
              <a:ext uri="{FF2B5EF4-FFF2-40B4-BE49-F238E27FC236}">
                <a16:creationId xmlns:a16="http://schemas.microsoft.com/office/drawing/2014/main" id="{C0796578-E105-8240-BEF6-26DC22E0DAA9}"/>
              </a:ext>
            </a:extLst>
          </p:cNvPr>
          <p:cNvSpPr txBox="1"/>
          <p:nvPr/>
        </p:nvSpPr>
        <p:spPr>
          <a:xfrm>
            <a:off x="6336636" y="4737874"/>
            <a:ext cx="3305825" cy="830997"/>
          </a:xfrm>
          <a:prstGeom prst="rect">
            <a:avLst/>
          </a:prstGeom>
          <a:noFill/>
        </p:spPr>
        <p:txBody>
          <a:bodyPr wrap="square">
            <a:spAutoFit/>
          </a:bodyPr>
          <a:lstStyle/>
          <a:p>
            <a:pPr marL="0" marR="0" lvl="0" indent="0" algn="ctr" defTabSz="914347" eaLnBrk="1" fontAlgn="auto" latinLnBrk="0" hangingPunct="1">
              <a:lnSpc>
                <a:spcPct val="100000"/>
              </a:lnSpc>
              <a:spcBef>
                <a:spcPts val="0"/>
              </a:spcBef>
              <a:spcAft>
                <a:spcPts val="0"/>
              </a:spcAft>
              <a:buClr>
                <a:srgbClr val="06357A"/>
              </a:buClr>
              <a:buSzTx/>
              <a:buFontTx/>
              <a:buNone/>
              <a:tabLst/>
              <a:defRPr/>
            </a:pPr>
            <a:r>
              <a:rPr kumimoji="0" lang="en-US" sz="1200" b="1"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Renewal: </a:t>
            </a:r>
            <a:r>
              <a:rPr kumimoji="0" lang="en-US" sz="120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Guarantee shall remain in force until the awarding of the Contract and shall be returned upon subscription of the same, or when the Bidding is declared void.</a:t>
            </a:r>
            <a:r>
              <a:rPr kumimoji="0" lang="es-EC" sz="120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n-GB" sz="1100"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13">
            <a:extLst>
              <a:ext uri="{FF2B5EF4-FFF2-40B4-BE49-F238E27FC236}">
                <a16:creationId xmlns:a16="http://schemas.microsoft.com/office/drawing/2014/main" id="{F84AA6E3-9959-6048-9675-CB98A96081AA}"/>
              </a:ext>
            </a:extLst>
          </p:cNvPr>
          <p:cNvSpPr>
            <a:spLocks noChangeAspect="1" noEditPoints="1"/>
          </p:cNvSpPr>
          <p:nvPr/>
        </p:nvSpPr>
        <p:spPr bwMode="auto">
          <a:xfrm>
            <a:off x="3214108" y="2260600"/>
            <a:ext cx="462695" cy="535863"/>
          </a:xfrm>
          <a:custGeom>
            <a:avLst/>
            <a:gdLst>
              <a:gd name="T0" fmla="*/ 75 w 135"/>
              <a:gd name="T1" fmla="*/ 147 h 195"/>
              <a:gd name="T2" fmla="*/ 79 w 135"/>
              <a:gd name="T3" fmla="*/ 139 h 195"/>
              <a:gd name="T4" fmla="*/ 67 w 135"/>
              <a:gd name="T5" fmla="*/ 128 h 195"/>
              <a:gd name="T6" fmla="*/ 56 w 135"/>
              <a:gd name="T7" fmla="*/ 139 h 195"/>
              <a:gd name="T8" fmla="*/ 60 w 135"/>
              <a:gd name="T9" fmla="*/ 147 h 195"/>
              <a:gd name="T10" fmla="*/ 60 w 135"/>
              <a:gd name="T11" fmla="*/ 165 h 195"/>
              <a:gd name="T12" fmla="*/ 75 w 135"/>
              <a:gd name="T13" fmla="*/ 165 h 195"/>
              <a:gd name="T14" fmla="*/ 75 w 135"/>
              <a:gd name="T15" fmla="*/ 147 h 195"/>
              <a:gd name="T16" fmla="*/ 11 w 135"/>
              <a:gd name="T17" fmla="*/ 90 h 195"/>
              <a:gd name="T18" fmla="*/ 124 w 135"/>
              <a:gd name="T19" fmla="*/ 90 h 195"/>
              <a:gd name="T20" fmla="*/ 135 w 135"/>
              <a:gd name="T21" fmla="*/ 101 h 195"/>
              <a:gd name="T22" fmla="*/ 135 w 135"/>
              <a:gd name="T23" fmla="*/ 184 h 195"/>
              <a:gd name="T24" fmla="*/ 124 w 135"/>
              <a:gd name="T25" fmla="*/ 195 h 195"/>
              <a:gd name="T26" fmla="*/ 11 w 135"/>
              <a:gd name="T27" fmla="*/ 195 h 195"/>
              <a:gd name="T28" fmla="*/ 0 w 135"/>
              <a:gd name="T29" fmla="*/ 184 h 195"/>
              <a:gd name="T30" fmla="*/ 0 w 135"/>
              <a:gd name="T31" fmla="*/ 101 h 195"/>
              <a:gd name="T32" fmla="*/ 11 w 135"/>
              <a:gd name="T33" fmla="*/ 90 h 195"/>
              <a:gd name="T34" fmla="*/ 15 w 135"/>
              <a:gd name="T35" fmla="*/ 82 h 195"/>
              <a:gd name="T36" fmla="*/ 15 w 135"/>
              <a:gd name="T37" fmla="*/ 53 h 195"/>
              <a:gd name="T38" fmla="*/ 67 w 135"/>
              <a:gd name="T39" fmla="*/ 0 h 195"/>
              <a:gd name="T40" fmla="*/ 120 w 135"/>
              <a:gd name="T41" fmla="*/ 53 h 195"/>
              <a:gd name="T42" fmla="*/ 120 w 135"/>
              <a:gd name="T43" fmla="*/ 82 h 195"/>
              <a:gd name="T44" fmla="*/ 112 w 135"/>
              <a:gd name="T45" fmla="*/ 82 h 195"/>
              <a:gd name="T46" fmla="*/ 112 w 135"/>
              <a:gd name="T47" fmla="*/ 53 h 195"/>
              <a:gd name="T48" fmla="*/ 67 w 135"/>
              <a:gd name="T49" fmla="*/ 8 h 195"/>
              <a:gd name="T50" fmla="*/ 22 w 135"/>
              <a:gd name="T51" fmla="*/ 53 h 195"/>
              <a:gd name="T52" fmla="*/ 22 w 135"/>
              <a:gd name="T53" fmla="*/ 82 h 195"/>
              <a:gd name="T54" fmla="*/ 15 w 135"/>
              <a:gd name="T55" fmla="*/ 82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195">
                <a:moveTo>
                  <a:pt x="75" y="147"/>
                </a:moveTo>
                <a:cubicBezTo>
                  <a:pt x="77" y="145"/>
                  <a:pt x="79" y="142"/>
                  <a:pt x="79" y="139"/>
                </a:cubicBezTo>
                <a:cubicBezTo>
                  <a:pt x="79" y="133"/>
                  <a:pt x="74" y="128"/>
                  <a:pt x="67" y="128"/>
                </a:cubicBezTo>
                <a:cubicBezTo>
                  <a:pt x="61" y="128"/>
                  <a:pt x="56" y="133"/>
                  <a:pt x="56" y="139"/>
                </a:cubicBezTo>
                <a:cubicBezTo>
                  <a:pt x="56" y="142"/>
                  <a:pt x="58" y="145"/>
                  <a:pt x="60" y="147"/>
                </a:cubicBezTo>
                <a:cubicBezTo>
                  <a:pt x="60" y="165"/>
                  <a:pt x="60" y="165"/>
                  <a:pt x="60" y="165"/>
                </a:cubicBezTo>
                <a:cubicBezTo>
                  <a:pt x="75" y="165"/>
                  <a:pt x="75" y="165"/>
                  <a:pt x="75" y="165"/>
                </a:cubicBezTo>
                <a:lnTo>
                  <a:pt x="75" y="147"/>
                </a:lnTo>
                <a:close/>
                <a:moveTo>
                  <a:pt x="11" y="90"/>
                </a:moveTo>
                <a:cubicBezTo>
                  <a:pt x="124" y="90"/>
                  <a:pt x="124" y="90"/>
                  <a:pt x="124" y="90"/>
                </a:cubicBezTo>
                <a:cubicBezTo>
                  <a:pt x="130" y="90"/>
                  <a:pt x="135" y="95"/>
                  <a:pt x="135" y="101"/>
                </a:cubicBezTo>
                <a:cubicBezTo>
                  <a:pt x="135" y="184"/>
                  <a:pt x="135" y="184"/>
                  <a:pt x="135" y="184"/>
                </a:cubicBezTo>
                <a:cubicBezTo>
                  <a:pt x="135" y="190"/>
                  <a:pt x="130" y="195"/>
                  <a:pt x="124" y="195"/>
                </a:cubicBezTo>
                <a:cubicBezTo>
                  <a:pt x="11" y="195"/>
                  <a:pt x="11" y="195"/>
                  <a:pt x="11" y="195"/>
                </a:cubicBezTo>
                <a:cubicBezTo>
                  <a:pt x="5" y="195"/>
                  <a:pt x="0" y="190"/>
                  <a:pt x="0" y="184"/>
                </a:cubicBezTo>
                <a:cubicBezTo>
                  <a:pt x="0" y="101"/>
                  <a:pt x="0" y="101"/>
                  <a:pt x="0" y="101"/>
                </a:cubicBezTo>
                <a:cubicBezTo>
                  <a:pt x="0" y="95"/>
                  <a:pt x="5" y="90"/>
                  <a:pt x="11" y="90"/>
                </a:cubicBezTo>
                <a:moveTo>
                  <a:pt x="15" y="82"/>
                </a:moveTo>
                <a:cubicBezTo>
                  <a:pt x="15" y="53"/>
                  <a:pt x="15" y="53"/>
                  <a:pt x="15" y="53"/>
                </a:cubicBezTo>
                <a:cubicBezTo>
                  <a:pt x="15" y="24"/>
                  <a:pt x="38" y="0"/>
                  <a:pt x="67" y="0"/>
                </a:cubicBezTo>
                <a:cubicBezTo>
                  <a:pt x="96" y="0"/>
                  <a:pt x="120" y="24"/>
                  <a:pt x="120" y="53"/>
                </a:cubicBezTo>
                <a:cubicBezTo>
                  <a:pt x="120" y="82"/>
                  <a:pt x="120" y="82"/>
                  <a:pt x="120" y="82"/>
                </a:cubicBezTo>
                <a:cubicBezTo>
                  <a:pt x="112" y="82"/>
                  <a:pt x="112" y="82"/>
                  <a:pt x="112" y="82"/>
                </a:cubicBezTo>
                <a:cubicBezTo>
                  <a:pt x="112" y="53"/>
                  <a:pt x="112" y="53"/>
                  <a:pt x="112" y="53"/>
                </a:cubicBezTo>
                <a:cubicBezTo>
                  <a:pt x="112" y="28"/>
                  <a:pt x="92" y="8"/>
                  <a:pt x="67" y="8"/>
                </a:cubicBezTo>
                <a:cubicBezTo>
                  <a:pt x="43" y="8"/>
                  <a:pt x="22" y="28"/>
                  <a:pt x="22" y="53"/>
                </a:cubicBezTo>
                <a:cubicBezTo>
                  <a:pt x="22" y="82"/>
                  <a:pt x="22" y="82"/>
                  <a:pt x="22" y="82"/>
                </a:cubicBezTo>
                <a:lnTo>
                  <a:pt x="15" y="8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
        <p:nvSpPr>
          <p:cNvPr id="23" name="Freeform 5">
            <a:extLst>
              <a:ext uri="{FF2B5EF4-FFF2-40B4-BE49-F238E27FC236}">
                <a16:creationId xmlns:a16="http://schemas.microsoft.com/office/drawing/2014/main" id="{93D18C43-C2E6-2A4B-96D8-D42E06B03130}"/>
              </a:ext>
            </a:extLst>
          </p:cNvPr>
          <p:cNvSpPr>
            <a:spLocks noChangeAspect="1" noEditPoints="1"/>
          </p:cNvSpPr>
          <p:nvPr/>
        </p:nvSpPr>
        <p:spPr bwMode="auto">
          <a:xfrm>
            <a:off x="5423908" y="1871774"/>
            <a:ext cx="582183" cy="431743"/>
          </a:xfrm>
          <a:custGeom>
            <a:avLst/>
            <a:gdLst>
              <a:gd name="T0" fmla="*/ 195 w 195"/>
              <a:gd name="T1" fmla="*/ 0 h 137"/>
              <a:gd name="T2" fmla="*/ 195 w 195"/>
              <a:gd name="T3" fmla="*/ 68 h 137"/>
              <a:gd name="T4" fmla="*/ 188 w 195"/>
              <a:gd name="T5" fmla="*/ 68 h 137"/>
              <a:gd name="T6" fmla="*/ 188 w 195"/>
              <a:gd name="T7" fmla="*/ 7 h 137"/>
              <a:gd name="T8" fmla="*/ 87 w 195"/>
              <a:gd name="T9" fmla="*/ 7 h 137"/>
              <a:gd name="T10" fmla="*/ 87 w 195"/>
              <a:gd name="T11" fmla="*/ 0 h 137"/>
              <a:gd name="T12" fmla="*/ 195 w 195"/>
              <a:gd name="T13" fmla="*/ 0 h 137"/>
              <a:gd name="T14" fmla="*/ 181 w 195"/>
              <a:gd name="T15" fmla="*/ 14 h 137"/>
              <a:gd name="T16" fmla="*/ 181 w 195"/>
              <a:gd name="T17" fmla="*/ 94 h 137"/>
              <a:gd name="T18" fmla="*/ 174 w 195"/>
              <a:gd name="T19" fmla="*/ 94 h 137"/>
              <a:gd name="T20" fmla="*/ 174 w 195"/>
              <a:gd name="T21" fmla="*/ 22 h 137"/>
              <a:gd name="T22" fmla="*/ 58 w 195"/>
              <a:gd name="T23" fmla="*/ 22 h 137"/>
              <a:gd name="T24" fmla="*/ 58 w 195"/>
              <a:gd name="T25" fmla="*/ 14 h 137"/>
              <a:gd name="T26" fmla="*/ 181 w 195"/>
              <a:gd name="T27" fmla="*/ 14 h 137"/>
              <a:gd name="T28" fmla="*/ 166 w 195"/>
              <a:gd name="T29" fmla="*/ 29 h 137"/>
              <a:gd name="T30" fmla="*/ 166 w 195"/>
              <a:gd name="T31" fmla="*/ 115 h 137"/>
              <a:gd name="T32" fmla="*/ 159 w 195"/>
              <a:gd name="T33" fmla="*/ 115 h 137"/>
              <a:gd name="T34" fmla="*/ 159 w 195"/>
              <a:gd name="T35" fmla="*/ 36 h 137"/>
              <a:gd name="T36" fmla="*/ 29 w 195"/>
              <a:gd name="T37" fmla="*/ 36 h 137"/>
              <a:gd name="T38" fmla="*/ 29 w 195"/>
              <a:gd name="T39" fmla="*/ 29 h 137"/>
              <a:gd name="T40" fmla="*/ 166 w 195"/>
              <a:gd name="T41" fmla="*/ 29 h 137"/>
              <a:gd name="T42" fmla="*/ 76 w 195"/>
              <a:gd name="T43" fmla="*/ 58 h 137"/>
              <a:gd name="T44" fmla="*/ 47 w 195"/>
              <a:gd name="T45" fmla="*/ 90 h 137"/>
              <a:gd name="T46" fmla="*/ 76 w 195"/>
              <a:gd name="T47" fmla="*/ 123 h 137"/>
              <a:gd name="T48" fmla="*/ 105 w 195"/>
              <a:gd name="T49" fmla="*/ 90 h 137"/>
              <a:gd name="T50" fmla="*/ 76 w 195"/>
              <a:gd name="T51" fmla="*/ 58 h 137"/>
              <a:gd name="T52" fmla="*/ 8 w 195"/>
              <a:gd name="T53" fmla="*/ 75 h 137"/>
              <a:gd name="T54" fmla="*/ 33 w 195"/>
              <a:gd name="T55" fmla="*/ 50 h 137"/>
              <a:gd name="T56" fmla="*/ 8 w 195"/>
              <a:gd name="T57" fmla="*/ 50 h 137"/>
              <a:gd name="T58" fmla="*/ 8 w 195"/>
              <a:gd name="T59" fmla="*/ 75 h 137"/>
              <a:gd name="T60" fmla="*/ 33 w 195"/>
              <a:gd name="T61" fmla="*/ 130 h 137"/>
              <a:gd name="T62" fmla="*/ 8 w 195"/>
              <a:gd name="T63" fmla="*/ 105 h 137"/>
              <a:gd name="T64" fmla="*/ 8 w 195"/>
              <a:gd name="T65" fmla="*/ 130 h 137"/>
              <a:gd name="T66" fmla="*/ 33 w 195"/>
              <a:gd name="T67" fmla="*/ 130 h 137"/>
              <a:gd name="T68" fmla="*/ 145 w 195"/>
              <a:gd name="T69" fmla="*/ 105 h 137"/>
              <a:gd name="T70" fmla="*/ 120 w 195"/>
              <a:gd name="T71" fmla="*/ 130 h 137"/>
              <a:gd name="T72" fmla="*/ 145 w 195"/>
              <a:gd name="T73" fmla="*/ 130 h 137"/>
              <a:gd name="T74" fmla="*/ 145 w 195"/>
              <a:gd name="T75" fmla="*/ 105 h 137"/>
              <a:gd name="T76" fmla="*/ 120 w 195"/>
              <a:gd name="T77" fmla="*/ 50 h 137"/>
              <a:gd name="T78" fmla="*/ 145 w 195"/>
              <a:gd name="T79" fmla="*/ 75 h 137"/>
              <a:gd name="T80" fmla="*/ 145 w 195"/>
              <a:gd name="T81" fmla="*/ 50 h 137"/>
              <a:gd name="T82" fmla="*/ 120 w 195"/>
              <a:gd name="T83" fmla="*/ 50 h 137"/>
              <a:gd name="T84" fmla="*/ 152 w 195"/>
              <a:gd name="T85" fmla="*/ 137 h 137"/>
              <a:gd name="T86" fmla="*/ 0 w 195"/>
              <a:gd name="T87" fmla="*/ 137 h 137"/>
              <a:gd name="T88" fmla="*/ 0 w 195"/>
              <a:gd name="T89" fmla="*/ 43 h 137"/>
              <a:gd name="T90" fmla="*/ 152 w 195"/>
              <a:gd name="T91" fmla="*/ 43 h 137"/>
              <a:gd name="T92" fmla="*/ 152 w 195"/>
              <a:gd name="T93"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 h="137">
                <a:moveTo>
                  <a:pt x="195" y="0"/>
                </a:moveTo>
                <a:cubicBezTo>
                  <a:pt x="195" y="68"/>
                  <a:pt x="195" y="68"/>
                  <a:pt x="195" y="68"/>
                </a:cubicBezTo>
                <a:cubicBezTo>
                  <a:pt x="188" y="68"/>
                  <a:pt x="188" y="68"/>
                  <a:pt x="188" y="68"/>
                </a:cubicBezTo>
                <a:cubicBezTo>
                  <a:pt x="188" y="7"/>
                  <a:pt x="188" y="7"/>
                  <a:pt x="188" y="7"/>
                </a:cubicBezTo>
                <a:cubicBezTo>
                  <a:pt x="87" y="7"/>
                  <a:pt x="87" y="7"/>
                  <a:pt x="87" y="7"/>
                </a:cubicBezTo>
                <a:cubicBezTo>
                  <a:pt x="87" y="0"/>
                  <a:pt x="87" y="0"/>
                  <a:pt x="87" y="0"/>
                </a:cubicBezTo>
                <a:lnTo>
                  <a:pt x="195" y="0"/>
                </a:lnTo>
                <a:close/>
                <a:moveTo>
                  <a:pt x="181" y="14"/>
                </a:moveTo>
                <a:cubicBezTo>
                  <a:pt x="181" y="94"/>
                  <a:pt x="181" y="94"/>
                  <a:pt x="181" y="94"/>
                </a:cubicBezTo>
                <a:cubicBezTo>
                  <a:pt x="174" y="94"/>
                  <a:pt x="174" y="94"/>
                  <a:pt x="174" y="94"/>
                </a:cubicBezTo>
                <a:cubicBezTo>
                  <a:pt x="174" y="22"/>
                  <a:pt x="174" y="22"/>
                  <a:pt x="174" y="22"/>
                </a:cubicBezTo>
                <a:cubicBezTo>
                  <a:pt x="58" y="22"/>
                  <a:pt x="58" y="22"/>
                  <a:pt x="58" y="22"/>
                </a:cubicBezTo>
                <a:cubicBezTo>
                  <a:pt x="58" y="14"/>
                  <a:pt x="58" y="14"/>
                  <a:pt x="58" y="14"/>
                </a:cubicBezTo>
                <a:lnTo>
                  <a:pt x="181" y="14"/>
                </a:lnTo>
                <a:close/>
                <a:moveTo>
                  <a:pt x="166" y="29"/>
                </a:moveTo>
                <a:cubicBezTo>
                  <a:pt x="166" y="115"/>
                  <a:pt x="166" y="115"/>
                  <a:pt x="166" y="115"/>
                </a:cubicBezTo>
                <a:cubicBezTo>
                  <a:pt x="159" y="115"/>
                  <a:pt x="159" y="115"/>
                  <a:pt x="159" y="115"/>
                </a:cubicBezTo>
                <a:cubicBezTo>
                  <a:pt x="159" y="36"/>
                  <a:pt x="159" y="36"/>
                  <a:pt x="159" y="36"/>
                </a:cubicBezTo>
                <a:cubicBezTo>
                  <a:pt x="29" y="36"/>
                  <a:pt x="29" y="36"/>
                  <a:pt x="29" y="36"/>
                </a:cubicBezTo>
                <a:cubicBezTo>
                  <a:pt x="29" y="29"/>
                  <a:pt x="29" y="29"/>
                  <a:pt x="29" y="29"/>
                </a:cubicBezTo>
                <a:lnTo>
                  <a:pt x="166" y="29"/>
                </a:lnTo>
                <a:close/>
                <a:moveTo>
                  <a:pt x="76" y="58"/>
                </a:moveTo>
                <a:cubicBezTo>
                  <a:pt x="59" y="58"/>
                  <a:pt x="47" y="74"/>
                  <a:pt x="47" y="90"/>
                </a:cubicBezTo>
                <a:cubicBezTo>
                  <a:pt x="47" y="106"/>
                  <a:pt x="59" y="123"/>
                  <a:pt x="76" y="123"/>
                </a:cubicBezTo>
                <a:cubicBezTo>
                  <a:pt x="93" y="123"/>
                  <a:pt x="105" y="106"/>
                  <a:pt x="105" y="90"/>
                </a:cubicBezTo>
                <a:cubicBezTo>
                  <a:pt x="105" y="74"/>
                  <a:pt x="93" y="58"/>
                  <a:pt x="76" y="58"/>
                </a:cubicBezTo>
                <a:moveTo>
                  <a:pt x="8" y="75"/>
                </a:moveTo>
                <a:cubicBezTo>
                  <a:pt x="21" y="74"/>
                  <a:pt x="31" y="63"/>
                  <a:pt x="33" y="50"/>
                </a:cubicBezTo>
                <a:cubicBezTo>
                  <a:pt x="8" y="50"/>
                  <a:pt x="8" y="50"/>
                  <a:pt x="8" y="50"/>
                </a:cubicBezTo>
                <a:lnTo>
                  <a:pt x="8" y="75"/>
                </a:lnTo>
                <a:close/>
                <a:moveTo>
                  <a:pt x="33" y="130"/>
                </a:moveTo>
                <a:cubicBezTo>
                  <a:pt x="31" y="117"/>
                  <a:pt x="21" y="106"/>
                  <a:pt x="8" y="105"/>
                </a:cubicBezTo>
                <a:cubicBezTo>
                  <a:pt x="8" y="130"/>
                  <a:pt x="8" y="130"/>
                  <a:pt x="8" y="130"/>
                </a:cubicBezTo>
                <a:lnTo>
                  <a:pt x="33" y="130"/>
                </a:lnTo>
                <a:close/>
                <a:moveTo>
                  <a:pt x="145" y="105"/>
                </a:moveTo>
                <a:cubicBezTo>
                  <a:pt x="132" y="106"/>
                  <a:pt x="121" y="117"/>
                  <a:pt x="120" y="130"/>
                </a:cubicBezTo>
                <a:cubicBezTo>
                  <a:pt x="145" y="130"/>
                  <a:pt x="145" y="130"/>
                  <a:pt x="145" y="130"/>
                </a:cubicBezTo>
                <a:lnTo>
                  <a:pt x="145" y="105"/>
                </a:lnTo>
                <a:close/>
                <a:moveTo>
                  <a:pt x="120" y="50"/>
                </a:moveTo>
                <a:cubicBezTo>
                  <a:pt x="121" y="63"/>
                  <a:pt x="132" y="74"/>
                  <a:pt x="145" y="75"/>
                </a:cubicBezTo>
                <a:cubicBezTo>
                  <a:pt x="145" y="50"/>
                  <a:pt x="145" y="50"/>
                  <a:pt x="145" y="50"/>
                </a:cubicBezTo>
                <a:lnTo>
                  <a:pt x="120" y="50"/>
                </a:lnTo>
                <a:close/>
                <a:moveTo>
                  <a:pt x="152" y="137"/>
                </a:moveTo>
                <a:cubicBezTo>
                  <a:pt x="0" y="137"/>
                  <a:pt x="0" y="137"/>
                  <a:pt x="0" y="137"/>
                </a:cubicBezTo>
                <a:cubicBezTo>
                  <a:pt x="0" y="43"/>
                  <a:pt x="0" y="43"/>
                  <a:pt x="0" y="43"/>
                </a:cubicBezTo>
                <a:cubicBezTo>
                  <a:pt x="152" y="43"/>
                  <a:pt x="152" y="43"/>
                  <a:pt x="152" y="43"/>
                </a:cubicBezTo>
                <a:lnTo>
                  <a:pt x="152"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
        <p:nvSpPr>
          <p:cNvPr id="34" name="Circular Arrow 15">
            <a:extLst>
              <a:ext uri="{FF2B5EF4-FFF2-40B4-BE49-F238E27FC236}">
                <a16:creationId xmlns:a16="http://schemas.microsoft.com/office/drawing/2014/main" id="{4230EA80-B735-664A-ABD9-F19B09AD8D88}"/>
              </a:ext>
            </a:extLst>
          </p:cNvPr>
          <p:cNvSpPr>
            <a:spLocks noChangeAspect="1"/>
          </p:cNvSpPr>
          <p:nvPr/>
        </p:nvSpPr>
        <p:spPr>
          <a:xfrm>
            <a:off x="2154828" y="4316511"/>
            <a:ext cx="843622" cy="748679"/>
          </a:xfrm>
          <a:prstGeom prst="circularArrow">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endParaRPr>
          </a:p>
        </p:txBody>
      </p:sp>
      <p:grpSp>
        <p:nvGrpSpPr>
          <p:cNvPr id="35" name="Grupo 34">
            <a:extLst>
              <a:ext uri="{FF2B5EF4-FFF2-40B4-BE49-F238E27FC236}">
                <a16:creationId xmlns:a16="http://schemas.microsoft.com/office/drawing/2014/main" id="{7F563DC7-39F1-C64B-BD7B-A8D67D0EC8C0}"/>
              </a:ext>
            </a:extLst>
          </p:cNvPr>
          <p:cNvGrpSpPr/>
          <p:nvPr/>
        </p:nvGrpSpPr>
        <p:grpSpPr>
          <a:xfrm>
            <a:off x="7633708" y="2260600"/>
            <a:ext cx="671438" cy="656740"/>
            <a:chOff x="1976019" y="4316511"/>
            <a:chExt cx="856323" cy="837578"/>
          </a:xfrm>
        </p:grpSpPr>
        <p:sp>
          <p:nvSpPr>
            <p:cNvPr id="36" name="Circular Arrow 15">
              <a:extLst>
                <a:ext uri="{FF2B5EF4-FFF2-40B4-BE49-F238E27FC236}">
                  <a16:creationId xmlns:a16="http://schemas.microsoft.com/office/drawing/2014/main" id="{115CCC6C-5526-E143-B487-388FD39006C1}"/>
                </a:ext>
              </a:extLst>
            </p:cNvPr>
            <p:cNvSpPr>
              <a:spLocks noChangeAspect="1"/>
            </p:cNvSpPr>
            <p:nvPr/>
          </p:nvSpPr>
          <p:spPr>
            <a:xfrm>
              <a:off x="1988720" y="4316511"/>
              <a:ext cx="843622" cy="748679"/>
            </a:xfrm>
            <a:prstGeom prst="circularArrow">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endParaRPr>
            </a:p>
          </p:txBody>
        </p:sp>
        <p:sp>
          <p:nvSpPr>
            <p:cNvPr id="37" name="Circular Arrow 16">
              <a:extLst>
                <a:ext uri="{FF2B5EF4-FFF2-40B4-BE49-F238E27FC236}">
                  <a16:creationId xmlns:a16="http://schemas.microsoft.com/office/drawing/2014/main" id="{834073EA-3B5C-DC47-9304-48A59FF672AF}"/>
                </a:ext>
              </a:extLst>
            </p:cNvPr>
            <p:cNvSpPr>
              <a:spLocks noChangeAspect="1"/>
            </p:cNvSpPr>
            <p:nvPr/>
          </p:nvSpPr>
          <p:spPr>
            <a:xfrm rot="10800000">
              <a:off x="1976019" y="4405410"/>
              <a:ext cx="843622" cy="748679"/>
            </a:xfrm>
            <a:prstGeom prst="circularArrow">
              <a:avLst/>
            </a:prstGeom>
            <a:solidFill>
              <a:schemeClr val="bg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Narrow" panose="020B0606020202030204" pitchFamily="34" charset="0"/>
                <a:ea typeface="+mn-ea"/>
                <a:cs typeface="+mn-cs"/>
              </a:endParaRPr>
            </a:p>
          </p:txBody>
        </p:sp>
      </p:grpSp>
      <p:sp>
        <p:nvSpPr>
          <p:cNvPr id="15" name="Rectángulo redondeado 14">
            <a:extLst>
              <a:ext uri="{FF2B5EF4-FFF2-40B4-BE49-F238E27FC236}">
                <a16:creationId xmlns:a16="http://schemas.microsoft.com/office/drawing/2014/main" id="{FB955B95-B258-E648-8FA7-5DD4A7B5F41B}"/>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Slide Number Placeholder 2">
            <a:extLst>
              <a:ext uri="{FF2B5EF4-FFF2-40B4-BE49-F238E27FC236}">
                <a16:creationId xmlns:a16="http://schemas.microsoft.com/office/drawing/2014/main" id="{5FFF4CE8-D706-F443-8C15-15DD88B020BA}"/>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F51E3F37-9AAD-47DF-8687-7075731E3375}" type="slidenum">
              <a:rPr kumimoji="0" lang="en-US" sz="1400" b="0" i="0" u="none" strike="noStrike" kern="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7</a:t>
            </a:fld>
            <a:endParaRPr kumimoji="0" lang="en-US" sz="14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Audio 1">
            <a:hlinkClick r:id="" action="ppaction://media"/>
            <a:extLst>
              <a:ext uri="{FF2B5EF4-FFF2-40B4-BE49-F238E27FC236}">
                <a16:creationId xmlns:a16="http://schemas.microsoft.com/office/drawing/2014/main" id="{C66C11B1-F420-4018-A8C8-87225D1A099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3024849678"/>
      </p:ext>
    </p:extLst>
  </p:cSld>
  <p:clrMapOvr>
    <a:masterClrMapping/>
  </p:clrMapOvr>
  <mc:AlternateContent xmlns:mc="http://schemas.openxmlformats.org/markup-compatibility/2006" xmlns:p14="http://schemas.microsoft.com/office/powerpoint/2010/main">
    <mc:Choice Requires="p14">
      <p:transition spd="slow" p14:dur="2000" advTm="38289"/>
    </mc:Choice>
    <mc:Fallback xmlns="">
      <p:transition spd="slow" advTm="382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AB8BCD2-EE7A-4879-B75B-C84C1733D057}"/>
              </a:ext>
            </a:extLst>
          </p:cNvPr>
          <p:cNvSpPr txBox="1"/>
          <p:nvPr/>
        </p:nvSpPr>
        <p:spPr>
          <a:xfrm>
            <a:off x="76200" y="965200"/>
            <a:ext cx="10336603" cy="400110"/>
          </a:xfrm>
          <a:prstGeom prst="rect">
            <a:avLst/>
          </a:prstGeom>
          <a:noFill/>
        </p:spPr>
        <p:txBody>
          <a:bodyPr wrap="square" rtlCol="0">
            <a:spAutoFit/>
          </a:bodyPr>
          <a:lstStyle/>
          <a:p>
            <a:r>
              <a:rPr lang="en-US" sz="2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ASPECTS CONTEMPLATED BY THE EVALUATION AND QUALIFICATION OF OFFERS</a:t>
            </a:r>
          </a:p>
        </p:txBody>
      </p:sp>
      <p:pic>
        <p:nvPicPr>
          <p:cNvPr id="3" name="Imagen 2">
            <a:extLst>
              <a:ext uri="{FF2B5EF4-FFF2-40B4-BE49-F238E27FC236}">
                <a16:creationId xmlns:a16="http://schemas.microsoft.com/office/drawing/2014/main" id="{957B3649-575B-0047-AB82-3B667A066F89}"/>
              </a:ext>
            </a:extLst>
          </p:cNvPr>
          <p:cNvPicPr>
            <a:picLocks noChangeAspect="1"/>
          </p:cNvPicPr>
          <p:nvPr/>
        </p:nvPicPr>
        <p:blipFill>
          <a:blip r:embed="rId6"/>
          <a:stretch>
            <a:fillRect/>
          </a:stretch>
        </p:blipFill>
        <p:spPr>
          <a:xfrm>
            <a:off x="1828800" y="1651000"/>
            <a:ext cx="7924800" cy="1193800"/>
          </a:xfrm>
          <a:prstGeom prst="rect">
            <a:avLst/>
          </a:prstGeom>
        </p:spPr>
      </p:pic>
      <p:sp>
        <p:nvSpPr>
          <p:cNvPr id="18" name="CuadroTexto 17">
            <a:extLst>
              <a:ext uri="{FF2B5EF4-FFF2-40B4-BE49-F238E27FC236}">
                <a16:creationId xmlns:a16="http://schemas.microsoft.com/office/drawing/2014/main" id="{2EB13CE7-81BD-9342-8766-EDA81C554D2A}"/>
              </a:ext>
            </a:extLst>
          </p:cNvPr>
          <p:cNvSpPr txBox="1"/>
          <p:nvPr/>
        </p:nvSpPr>
        <p:spPr>
          <a:xfrm>
            <a:off x="2743200" y="3403600"/>
            <a:ext cx="2782613" cy="789960"/>
          </a:xfrm>
          <a:prstGeom prst="rect">
            <a:avLst/>
          </a:prstGeom>
          <a:noFill/>
        </p:spPr>
        <p:txBody>
          <a:bodyPr wrap="square">
            <a:spAutoFit/>
          </a:bodyPr>
          <a:lstStyle/>
          <a:p>
            <a:pPr marL="0" marR="0" lvl="0" indent="0" algn="ctr" defTabSz="419938" eaLnBrk="1" fontAlgn="base" latinLnBrk="0" hangingPunct="1">
              <a:lnSpc>
                <a:spcPct val="100000"/>
              </a:lnSpc>
              <a:spcBef>
                <a:spcPts val="200"/>
              </a:spcBef>
              <a:spcAft>
                <a:spcPts val="200"/>
              </a:spcAft>
              <a:buClr>
                <a:srgbClr val="C0504D"/>
              </a:buClr>
              <a:buSzPct val="80000"/>
              <a:buFontTx/>
              <a:buNone/>
              <a:tabLst/>
              <a:defRPr/>
            </a:pPr>
            <a:r>
              <a:rPr lang="en-US" sz="1400" dirty="0">
                <a:effectLst/>
                <a:latin typeface="Segoe UI Web (West European)"/>
              </a:rPr>
              <a:t>Participation in the Production offered to the State </a:t>
            </a:r>
          </a:p>
          <a:p>
            <a:pPr marL="0" marR="0" lvl="0" indent="0" algn="ctr" defTabSz="419938" eaLnBrk="1" fontAlgn="base" latinLnBrk="0" hangingPunct="1">
              <a:lnSpc>
                <a:spcPct val="100000"/>
              </a:lnSpc>
              <a:spcBef>
                <a:spcPts val="200"/>
              </a:spcBef>
              <a:spcAft>
                <a:spcPts val="200"/>
              </a:spcAft>
              <a:buClr>
                <a:srgbClr val="C0504D"/>
              </a:buClr>
              <a:buSzPct val="80000"/>
              <a:buFontTx/>
              <a:buNone/>
              <a:tabLst/>
              <a:defRPr/>
            </a:pPr>
            <a:r>
              <a:rPr kumimoji="0" lang="es-CO" sz="1400" b="1"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 60%</a:t>
            </a:r>
          </a:p>
        </p:txBody>
      </p:sp>
      <p:sp>
        <p:nvSpPr>
          <p:cNvPr id="19" name="CuadroTexto 18">
            <a:extLst>
              <a:ext uri="{FF2B5EF4-FFF2-40B4-BE49-F238E27FC236}">
                <a16:creationId xmlns:a16="http://schemas.microsoft.com/office/drawing/2014/main" id="{56D19D51-CADD-3644-A6E1-D8AC432B5B97}"/>
              </a:ext>
            </a:extLst>
          </p:cNvPr>
          <p:cNvSpPr txBox="1"/>
          <p:nvPr/>
        </p:nvSpPr>
        <p:spPr>
          <a:xfrm>
            <a:off x="3352799" y="3000985"/>
            <a:ext cx="1563413"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CO" sz="1800" b="1" i="0" u="none" strike="noStrike" kern="0" cap="none" spc="0" normalizeH="0" baseline="0" noProof="0" dirty="0" err="1">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Economic</a:t>
            </a:r>
            <a:endParaRPr kumimoji="0" lang="es-EC" sz="18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0" name="Picture 23">
            <a:extLst>
              <a:ext uri="{FF2B5EF4-FFF2-40B4-BE49-F238E27FC236}">
                <a16:creationId xmlns:a16="http://schemas.microsoft.com/office/drawing/2014/main" id="{AE447C87-097A-5F41-A711-7D5EDB620CA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0007" t="5468" r="9340" b="36309"/>
          <a:stretch/>
        </p:blipFill>
        <p:spPr>
          <a:xfrm>
            <a:off x="3962400" y="2179330"/>
            <a:ext cx="457200" cy="369094"/>
          </a:xfrm>
          <a:prstGeom prst="rect">
            <a:avLst/>
          </a:prstGeom>
        </p:spPr>
      </p:pic>
      <p:sp>
        <p:nvSpPr>
          <p:cNvPr id="21" name="CuadroTexto 20">
            <a:extLst>
              <a:ext uri="{FF2B5EF4-FFF2-40B4-BE49-F238E27FC236}">
                <a16:creationId xmlns:a16="http://schemas.microsoft.com/office/drawing/2014/main" id="{865BAF43-27F8-D445-8490-6FBBC61D4ACF}"/>
              </a:ext>
            </a:extLst>
          </p:cNvPr>
          <p:cNvSpPr txBox="1"/>
          <p:nvPr/>
        </p:nvSpPr>
        <p:spPr>
          <a:xfrm>
            <a:off x="5969876" y="3403600"/>
            <a:ext cx="2945524" cy="789960"/>
          </a:xfrm>
          <a:prstGeom prst="rect">
            <a:avLst/>
          </a:prstGeom>
          <a:noFill/>
        </p:spPr>
        <p:txBody>
          <a:bodyPr wrap="square">
            <a:spAutoFit/>
          </a:bodyPr>
          <a:lstStyle/>
          <a:p>
            <a:pPr algn="ctr"/>
            <a:r>
              <a:rPr lang="en-US" sz="1400" dirty="0">
                <a:effectLst/>
                <a:latin typeface="Segoe UI Web (West European)"/>
              </a:rPr>
              <a:t>Additional exploratory activity offered, valued at UTES</a:t>
            </a:r>
          </a:p>
          <a:p>
            <a:pPr marL="0" marR="0" lvl="0" indent="0" algn="ctr" defTabSz="419938" eaLnBrk="1" fontAlgn="base" latinLnBrk="0" hangingPunct="1">
              <a:lnSpc>
                <a:spcPct val="100000"/>
              </a:lnSpc>
              <a:spcBef>
                <a:spcPts val="200"/>
              </a:spcBef>
              <a:spcAft>
                <a:spcPts val="200"/>
              </a:spcAft>
              <a:buClr>
                <a:srgbClr val="C0504D"/>
              </a:buClr>
              <a:buSzPct val="80000"/>
              <a:buFontTx/>
              <a:buNone/>
              <a:tabLst/>
              <a:defRPr/>
            </a:pPr>
            <a:r>
              <a:rPr kumimoji="0" lang="es-CO" sz="1400" b="1" i="0" u="none" strike="noStrike" kern="0" cap="none" spc="0" normalizeH="0" baseline="0" noProof="0" dirty="0">
                <a:ln>
                  <a:noFill/>
                </a:ln>
                <a:solidFill>
                  <a:prstClr val="black">
                    <a:lumMod val="85000"/>
                    <a:lumOff val="15000"/>
                  </a:prstClr>
                </a:solidFill>
                <a:effectLst/>
                <a:uLnTx/>
                <a:uFillTx/>
                <a:latin typeface="Open Sans" panose="020B0606030504020204" pitchFamily="34" charset="0"/>
                <a:ea typeface="Open Sans" panose="020B0606030504020204" pitchFamily="34" charset="0"/>
                <a:cs typeface="Open Sans" panose="020B0606030504020204" pitchFamily="34" charset="0"/>
              </a:rPr>
              <a:t> 40%</a:t>
            </a:r>
          </a:p>
        </p:txBody>
      </p:sp>
      <p:sp>
        <p:nvSpPr>
          <p:cNvPr id="22" name="CuadroTexto 21">
            <a:extLst>
              <a:ext uri="{FF2B5EF4-FFF2-40B4-BE49-F238E27FC236}">
                <a16:creationId xmlns:a16="http://schemas.microsoft.com/office/drawing/2014/main" id="{4117A5CD-A619-C74C-927D-AC548D48A08C}"/>
              </a:ext>
            </a:extLst>
          </p:cNvPr>
          <p:cNvSpPr txBox="1"/>
          <p:nvPr/>
        </p:nvSpPr>
        <p:spPr>
          <a:xfrm>
            <a:off x="6051332" y="3000985"/>
            <a:ext cx="2782612"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s-CO"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Exploratory</a:t>
            </a:r>
            <a:r>
              <a:rPr lang="es-CO"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CO"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Activity</a:t>
            </a:r>
            <a:endParaRPr kumimoji="0" lang="es-EC" sz="1800" b="0"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Freeform 45">
            <a:extLst>
              <a:ext uri="{FF2B5EF4-FFF2-40B4-BE49-F238E27FC236}">
                <a16:creationId xmlns:a16="http://schemas.microsoft.com/office/drawing/2014/main" id="{5AA5BD4E-0979-EF4A-9690-D251398190DA}"/>
              </a:ext>
            </a:extLst>
          </p:cNvPr>
          <p:cNvSpPr>
            <a:spLocks noEditPoints="1"/>
          </p:cNvSpPr>
          <p:nvPr/>
        </p:nvSpPr>
        <p:spPr bwMode="auto">
          <a:xfrm>
            <a:off x="7265473" y="2155616"/>
            <a:ext cx="354330" cy="362368"/>
          </a:xfrm>
          <a:custGeom>
            <a:avLst/>
            <a:gdLst>
              <a:gd name="T0" fmla="*/ 137 w 195"/>
              <a:gd name="T1" fmla="*/ 122 h 194"/>
              <a:gd name="T2" fmla="*/ 123 w 195"/>
              <a:gd name="T3" fmla="*/ 136 h 194"/>
              <a:gd name="T4" fmla="*/ 170 w 195"/>
              <a:gd name="T5" fmla="*/ 184 h 194"/>
              <a:gd name="T6" fmla="*/ 185 w 195"/>
              <a:gd name="T7" fmla="*/ 169 h 194"/>
              <a:gd name="T8" fmla="*/ 137 w 195"/>
              <a:gd name="T9" fmla="*/ 122 h 194"/>
              <a:gd name="T10" fmla="*/ 137 w 195"/>
              <a:gd name="T11" fmla="*/ 111 h 194"/>
              <a:gd name="T12" fmla="*/ 195 w 195"/>
              <a:gd name="T13" fmla="*/ 169 h 194"/>
              <a:gd name="T14" fmla="*/ 170 w 195"/>
              <a:gd name="T15" fmla="*/ 194 h 194"/>
              <a:gd name="T16" fmla="*/ 112 w 195"/>
              <a:gd name="T17" fmla="*/ 136 h 194"/>
              <a:gd name="T18" fmla="*/ 137 w 195"/>
              <a:gd name="T19" fmla="*/ 111 h 194"/>
              <a:gd name="T20" fmla="*/ 64 w 195"/>
              <a:gd name="T21" fmla="*/ 7 h 194"/>
              <a:gd name="T22" fmla="*/ 8 w 195"/>
              <a:gd name="T23" fmla="*/ 63 h 194"/>
              <a:gd name="T24" fmla="*/ 64 w 195"/>
              <a:gd name="T25" fmla="*/ 118 h 194"/>
              <a:gd name="T26" fmla="*/ 119 w 195"/>
              <a:gd name="T27" fmla="*/ 63 h 194"/>
              <a:gd name="T28" fmla="*/ 64 w 195"/>
              <a:gd name="T29" fmla="*/ 7 h 194"/>
              <a:gd name="T30" fmla="*/ 111 w 195"/>
              <a:gd name="T31" fmla="*/ 105 h 194"/>
              <a:gd name="T32" fmla="*/ 123 w 195"/>
              <a:gd name="T33" fmla="*/ 116 h 194"/>
              <a:gd name="T34" fmla="*/ 117 w 195"/>
              <a:gd name="T35" fmla="*/ 121 h 194"/>
              <a:gd name="T36" fmla="*/ 106 w 195"/>
              <a:gd name="T37" fmla="*/ 110 h 194"/>
              <a:gd name="T38" fmla="*/ 64 w 195"/>
              <a:gd name="T39" fmla="*/ 126 h 194"/>
              <a:gd name="T40" fmla="*/ 0 w 195"/>
              <a:gd name="T41" fmla="*/ 63 h 194"/>
              <a:gd name="T42" fmla="*/ 64 w 195"/>
              <a:gd name="T43" fmla="*/ 0 h 194"/>
              <a:gd name="T44" fmla="*/ 127 w 195"/>
              <a:gd name="T45" fmla="*/ 63 h 194"/>
              <a:gd name="T46" fmla="*/ 111 w 195"/>
              <a:gd name="T47" fmla="*/ 10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5" h="194">
                <a:moveTo>
                  <a:pt x="137" y="122"/>
                </a:moveTo>
                <a:cubicBezTo>
                  <a:pt x="123" y="136"/>
                  <a:pt x="123" y="136"/>
                  <a:pt x="123" y="136"/>
                </a:cubicBezTo>
                <a:cubicBezTo>
                  <a:pt x="170" y="184"/>
                  <a:pt x="170" y="184"/>
                  <a:pt x="170" y="184"/>
                </a:cubicBezTo>
                <a:cubicBezTo>
                  <a:pt x="185" y="169"/>
                  <a:pt x="185" y="169"/>
                  <a:pt x="185" y="169"/>
                </a:cubicBezTo>
                <a:lnTo>
                  <a:pt x="137" y="122"/>
                </a:lnTo>
                <a:close/>
                <a:moveTo>
                  <a:pt x="137" y="111"/>
                </a:moveTo>
                <a:cubicBezTo>
                  <a:pt x="195" y="169"/>
                  <a:pt x="195" y="169"/>
                  <a:pt x="195" y="169"/>
                </a:cubicBezTo>
                <a:cubicBezTo>
                  <a:pt x="170" y="194"/>
                  <a:pt x="170" y="194"/>
                  <a:pt x="170" y="194"/>
                </a:cubicBezTo>
                <a:cubicBezTo>
                  <a:pt x="112" y="136"/>
                  <a:pt x="112" y="136"/>
                  <a:pt x="112" y="136"/>
                </a:cubicBezTo>
                <a:lnTo>
                  <a:pt x="137" y="111"/>
                </a:lnTo>
                <a:close/>
                <a:moveTo>
                  <a:pt x="64" y="7"/>
                </a:moveTo>
                <a:cubicBezTo>
                  <a:pt x="33" y="7"/>
                  <a:pt x="8" y="32"/>
                  <a:pt x="8" y="63"/>
                </a:cubicBezTo>
                <a:cubicBezTo>
                  <a:pt x="8" y="94"/>
                  <a:pt x="33" y="118"/>
                  <a:pt x="64" y="118"/>
                </a:cubicBezTo>
                <a:cubicBezTo>
                  <a:pt x="94" y="118"/>
                  <a:pt x="119" y="94"/>
                  <a:pt x="119" y="63"/>
                </a:cubicBezTo>
                <a:cubicBezTo>
                  <a:pt x="119" y="32"/>
                  <a:pt x="94" y="7"/>
                  <a:pt x="64" y="7"/>
                </a:cubicBezTo>
                <a:moveTo>
                  <a:pt x="111" y="105"/>
                </a:moveTo>
                <a:cubicBezTo>
                  <a:pt x="123" y="116"/>
                  <a:pt x="123" y="116"/>
                  <a:pt x="123" y="116"/>
                </a:cubicBezTo>
                <a:cubicBezTo>
                  <a:pt x="117" y="121"/>
                  <a:pt x="117" y="121"/>
                  <a:pt x="117" y="121"/>
                </a:cubicBezTo>
                <a:cubicBezTo>
                  <a:pt x="106" y="110"/>
                  <a:pt x="106" y="110"/>
                  <a:pt x="106" y="110"/>
                </a:cubicBezTo>
                <a:cubicBezTo>
                  <a:pt x="95" y="120"/>
                  <a:pt x="80" y="126"/>
                  <a:pt x="64" y="126"/>
                </a:cubicBezTo>
                <a:cubicBezTo>
                  <a:pt x="29" y="126"/>
                  <a:pt x="0" y="98"/>
                  <a:pt x="0" y="63"/>
                </a:cubicBezTo>
                <a:cubicBezTo>
                  <a:pt x="0" y="28"/>
                  <a:pt x="29" y="0"/>
                  <a:pt x="64" y="0"/>
                </a:cubicBezTo>
                <a:cubicBezTo>
                  <a:pt x="99" y="0"/>
                  <a:pt x="127" y="28"/>
                  <a:pt x="127" y="63"/>
                </a:cubicBezTo>
                <a:cubicBezTo>
                  <a:pt x="127" y="79"/>
                  <a:pt x="121" y="93"/>
                  <a:pt x="111" y="105"/>
                </a:cubicBezTo>
              </a:path>
            </a:pathLst>
          </a:custGeom>
          <a:solidFill>
            <a:schemeClr val="bg1"/>
          </a:solidFill>
          <a:ln w="19050">
            <a:solidFill>
              <a:schemeClr val="bg1"/>
            </a:solid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Arial Narrow" panose="020B0606020202030204" pitchFamily="34" charset="0"/>
            </a:endParaRPr>
          </a:p>
        </p:txBody>
      </p:sp>
      <p:sp>
        <p:nvSpPr>
          <p:cNvPr id="24" name="CuadroTexto 23">
            <a:extLst>
              <a:ext uri="{FF2B5EF4-FFF2-40B4-BE49-F238E27FC236}">
                <a16:creationId xmlns:a16="http://schemas.microsoft.com/office/drawing/2014/main" id="{CD5B2555-B0A2-D540-88A2-77581DC4A25C}"/>
              </a:ext>
            </a:extLst>
          </p:cNvPr>
          <p:cNvSpPr txBox="1"/>
          <p:nvPr/>
        </p:nvSpPr>
        <p:spPr>
          <a:xfrm>
            <a:off x="2208487" y="4423443"/>
            <a:ext cx="7165426" cy="73866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EECE1">
                    <a:lumMod val="25000"/>
                  </a:srgbClr>
                </a:solidFill>
                <a:effectLst/>
                <a:uLnTx/>
                <a:uFillTx/>
                <a:latin typeface="Open Sans" panose="020B0606030504020204"/>
                <a:cs typeface="Arial" panose="020B0604020202020204" pitchFamily="34" charset="0"/>
              </a:rPr>
              <a:t>The block will be awarded to the bidder that obtains the highest number of points between the Score of the Exploration Plan Offered and the Score of the Economic Offer.</a:t>
            </a:r>
            <a:endParaRPr kumimoji="0" lang="en-GB" sz="1400" b="0" i="0" u="none" strike="noStrike" kern="0" cap="none" spc="0" normalizeH="0" baseline="0" noProof="0" dirty="0">
              <a:ln>
                <a:noFill/>
              </a:ln>
              <a:solidFill>
                <a:srgbClr val="EEECE1">
                  <a:lumMod val="25000"/>
                </a:srgbClr>
              </a:solidFill>
              <a:effectLst/>
              <a:uLnTx/>
              <a:uFillTx/>
              <a:latin typeface="Open Sans" panose="020B0606030504020204"/>
              <a:cs typeface="Arial" panose="020B0604020202020204" pitchFamily="34" charset="0"/>
            </a:endParaRPr>
          </a:p>
        </p:txBody>
      </p:sp>
      <p:sp>
        <p:nvSpPr>
          <p:cNvPr id="25" name="TextBox 18">
            <a:extLst>
              <a:ext uri="{FF2B5EF4-FFF2-40B4-BE49-F238E27FC236}">
                <a16:creationId xmlns:a16="http://schemas.microsoft.com/office/drawing/2014/main" id="{D44727F9-9507-5041-BBA7-A0227C8EF7AD}"/>
              </a:ext>
            </a:extLst>
          </p:cNvPr>
          <p:cNvSpPr txBox="1"/>
          <p:nvPr/>
        </p:nvSpPr>
        <p:spPr>
          <a:xfrm>
            <a:off x="1752600" y="5157271"/>
            <a:ext cx="1511498"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400" b="1"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Total Score</a:t>
            </a:r>
          </a:p>
        </p:txBody>
      </p:sp>
      <p:sp>
        <p:nvSpPr>
          <p:cNvPr id="26" name="TextBox 27">
            <a:extLst>
              <a:ext uri="{FF2B5EF4-FFF2-40B4-BE49-F238E27FC236}">
                <a16:creationId xmlns:a16="http://schemas.microsoft.com/office/drawing/2014/main" id="{28A77FC0-3D85-4244-AAFF-D8856207C8E2}"/>
              </a:ext>
            </a:extLst>
          </p:cNvPr>
          <p:cNvSpPr txBox="1"/>
          <p:nvPr/>
        </p:nvSpPr>
        <p:spPr>
          <a:xfrm>
            <a:off x="3413127" y="5166379"/>
            <a:ext cx="3459046" cy="307777"/>
          </a:xfrm>
          <a:prstGeom prst="rect">
            <a:avLst/>
          </a:prstGeom>
          <a:noFill/>
        </p:spPr>
        <p:txBody>
          <a:bodyPr wrap="square" rtlCol="0">
            <a:spAutoFit/>
          </a:bodyPr>
          <a:lstStyle/>
          <a:p>
            <a:pPr algn="ctr">
              <a:defRPr/>
            </a:pPr>
            <a:r>
              <a:rPr lang="es-EC" sz="1400" b="1" dirty="0">
                <a:effectLst/>
                <a:latin typeface="Segoe UI Web (West European)"/>
              </a:rPr>
              <a:t>Score </a:t>
            </a:r>
            <a:r>
              <a:rPr lang="es-EC" sz="1400" b="1" dirty="0" err="1">
                <a:effectLst/>
                <a:latin typeface="Segoe UI Web (West European)"/>
              </a:rPr>
              <a:t>Exploratory</a:t>
            </a:r>
            <a:r>
              <a:rPr lang="es-EC" sz="1400" b="1" dirty="0">
                <a:effectLst/>
                <a:latin typeface="Segoe UI Web (West European)"/>
              </a:rPr>
              <a:t> Plan </a:t>
            </a:r>
            <a:r>
              <a:rPr lang="es-EC" sz="1400" b="1" dirty="0" err="1">
                <a:effectLst/>
                <a:latin typeface="Segoe UI Web (West European)"/>
              </a:rPr>
              <a:t>Offered</a:t>
            </a:r>
            <a:r>
              <a:rPr lang="es-EC" sz="1400" b="1" dirty="0">
                <a:effectLst/>
                <a:latin typeface="Segoe UI Web (West European)"/>
              </a:rPr>
              <a:t> </a:t>
            </a:r>
            <a:r>
              <a:rPr kumimoji="0" lang="es-EC" sz="1400" b="1"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sp>
        <p:nvSpPr>
          <p:cNvPr id="27" name="TextBox 29">
            <a:extLst>
              <a:ext uri="{FF2B5EF4-FFF2-40B4-BE49-F238E27FC236}">
                <a16:creationId xmlns:a16="http://schemas.microsoft.com/office/drawing/2014/main" id="{FD4BC03D-A029-7E4D-B754-69B03DB97D0B}"/>
              </a:ext>
            </a:extLst>
          </p:cNvPr>
          <p:cNvSpPr txBox="1"/>
          <p:nvPr/>
        </p:nvSpPr>
        <p:spPr>
          <a:xfrm>
            <a:off x="6980895" y="5176547"/>
            <a:ext cx="2532598" cy="307777"/>
          </a:xfrm>
          <a:prstGeom prst="rect">
            <a:avLst/>
          </a:prstGeom>
          <a:noFill/>
        </p:spPr>
        <p:txBody>
          <a:bodyPr wrap="square" rtlCol="0">
            <a:spAutoFit/>
          </a:bodyPr>
          <a:lstStyle/>
          <a:p>
            <a:r>
              <a:rPr lang="es-EC" sz="1400" b="1" dirty="0" err="1">
                <a:effectLst/>
                <a:latin typeface="Segoe UI Web (West European)"/>
              </a:rPr>
              <a:t>Economic</a:t>
            </a:r>
            <a:r>
              <a:rPr lang="es-EC" sz="1400" b="1" dirty="0">
                <a:effectLst/>
                <a:latin typeface="Segoe UI Web (West European)"/>
              </a:rPr>
              <a:t> </a:t>
            </a:r>
            <a:r>
              <a:rPr lang="es-EC" sz="1400" b="1" dirty="0" err="1">
                <a:effectLst/>
                <a:latin typeface="Segoe UI Web (West European)"/>
              </a:rPr>
              <a:t>Offer</a:t>
            </a:r>
            <a:r>
              <a:rPr lang="es-EC" sz="1400" b="1" dirty="0">
                <a:effectLst/>
                <a:latin typeface="Segoe UI Web (West European)"/>
              </a:rPr>
              <a:t> Score</a:t>
            </a:r>
          </a:p>
        </p:txBody>
      </p:sp>
      <p:sp>
        <p:nvSpPr>
          <p:cNvPr id="28" name="TextBox 19">
            <a:extLst>
              <a:ext uri="{FF2B5EF4-FFF2-40B4-BE49-F238E27FC236}">
                <a16:creationId xmlns:a16="http://schemas.microsoft.com/office/drawing/2014/main" id="{999CF693-379F-9F4E-A540-A39A005DE798}"/>
              </a:ext>
            </a:extLst>
          </p:cNvPr>
          <p:cNvSpPr txBox="1"/>
          <p:nvPr/>
        </p:nvSpPr>
        <p:spPr>
          <a:xfrm>
            <a:off x="2966186" y="5176547"/>
            <a:ext cx="652137"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C" sz="1400" b="1"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n-GB" sz="1400" b="1"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0">
            <a:extLst>
              <a:ext uri="{FF2B5EF4-FFF2-40B4-BE49-F238E27FC236}">
                <a16:creationId xmlns:a16="http://schemas.microsoft.com/office/drawing/2014/main" id="{F972914C-81C4-7B4E-821A-041822161CAB}"/>
              </a:ext>
            </a:extLst>
          </p:cNvPr>
          <p:cNvSpPr txBox="1"/>
          <p:nvPr/>
        </p:nvSpPr>
        <p:spPr>
          <a:xfrm>
            <a:off x="6543725" y="5176547"/>
            <a:ext cx="652137"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n-GB" sz="1400" b="1" i="0" u="none" strike="noStrike" kern="0" cap="none" spc="0" normalizeH="0" baseline="0" noProof="0" dirty="0">
              <a:ln>
                <a:noFill/>
              </a:ln>
              <a:solidFill>
                <a:srgbClr val="EEECE1">
                  <a:lumMod val="2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Rectángulo redondeado 15">
            <a:extLst>
              <a:ext uri="{FF2B5EF4-FFF2-40B4-BE49-F238E27FC236}">
                <a16:creationId xmlns:a16="http://schemas.microsoft.com/office/drawing/2014/main" id="{7103E772-DBDA-CB4E-AC14-879598F5E6C0}"/>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sz="1800" b="0" i="0" u="none" strike="noStrike" kern="0" cap="none" spc="0" normalizeH="0" baseline="0" noProof="0">
              <a:ln>
                <a:noFill/>
              </a:ln>
              <a:solidFill>
                <a:prstClr val="white"/>
              </a:solidFill>
              <a:effectLst/>
              <a:uLnTx/>
              <a:uFillTx/>
              <a:latin typeface="Calibri"/>
              <a:ea typeface="+mn-ea"/>
              <a:cs typeface="+mn-cs"/>
            </a:endParaRPr>
          </a:p>
        </p:txBody>
      </p:sp>
      <p:sp>
        <p:nvSpPr>
          <p:cNvPr id="17" name="Slide Number Placeholder 2">
            <a:extLst>
              <a:ext uri="{FF2B5EF4-FFF2-40B4-BE49-F238E27FC236}">
                <a16:creationId xmlns:a16="http://schemas.microsoft.com/office/drawing/2014/main" id="{7749E7FA-56C4-B446-A83F-8AEA0E64D18E}"/>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F51E3F37-9AAD-47DF-8687-7075731E3375}" type="slidenum">
              <a:rPr kumimoji="0" lang="en-US" sz="1400" b="0" i="0" u="none" strike="noStrike" kern="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US" sz="14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Audio 1">
            <a:hlinkClick r:id="" action="ppaction://media"/>
            <a:extLst>
              <a:ext uri="{FF2B5EF4-FFF2-40B4-BE49-F238E27FC236}">
                <a16:creationId xmlns:a16="http://schemas.microsoft.com/office/drawing/2014/main" id="{DF544579-DC80-4B18-AB14-F0635F06C79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1504794341"/>
      </p:ext>
    </p:extLst>
  </p:cSld>
  <p:clrMapOvr>
    <a:masterClrMapping/>
  </p:clrMapOvr>
  <mc:AlternateContent xmlns:mc="http://schemas.openxmlformats.org/markup-compatibility/2006" xmlns:p14="http://schemas.microsoft.com/office/powerpoint/2010/main">
    <mc:Choice Requires="p14">
      <p:transition spd="slow" p14:dur="2000" advTm="49725"/>
    </mc:Choice>
    <mc:Fallback xmlns="">
      <p:transition spd="slow" advTm="497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85790D91-B0C9-954F-ACCC-EBB9882B9488}"/>
              </a:ext>
            </a:extLst>
          </p:cNvPr>
          <p:cNvSpPr txBox="1"/>
          <p:nvPr/>
        </p:nvSpPr>
        <p:spPr>
          <a:xfrm>
            <a:off x="619941" y="797369"/>
            <a:ext cx="3549370" cy="461665"/>
          </a:xfrm>
          <a:prstGeom prst="rect">
            <a:avLst/>
          </a:prstGeom>
          <a:noFill/>
        </p:spPr>
        <p:txBody>
          <a:bodyPr wrap="non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s-ES"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Timeline </a:t>
            </a:r>
            <a:r>
              <a:rPr lang="es-ES" sz="24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of</a:t>
            </a:r>
            <a:r>
              <a:rPr lang="es-ES"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ES" sz="24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the</a:t>
            </a:r>
            <a:r>
              <a:rPr lang="es-ES" sz="24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r>
              <a:rPr lang="es-ES" sz="2400" b="1" dirty="0" err="1">
                <a:solidFill>
                  <a:srgbClr val="002060"/>
                </a:solidFill>
                <a:latin typeface="Open Sans" panose="020B0606030504020204" pitchFamily="34" charset="0"/>
                <a:ea typeface="Open Sans" panose="020B0606030504020204" pitchFamily="34" charset="0"/>
                <a:cs typeface="Open Sans" panose="020B0606030504020204" pitchFamily="34" charset="0"/>
              </a:rPr>
              <a:t>process</a:t>
            </a:r>
            <a:endParaRPr kumimoji="0" lang="es-EC" sz="2400" b="1" i="0" u="none" strike="noStrike" kern="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1" name="Rectángulo redondeado 100">
            <a:extLst>
              <a:ext uri="{FF2B5EF4-FFF2-40B4-BE49-F238E27FC236}">
                <a16:creationId xmlns:a16="http://schemas.microsoft.com/office/drawing/2014/main" id="{62D815CD-F75A-D242-A477-3269B5009E06}"/>
              </a:ext>
            </a:extLst>
          </p:cNvPr>
          <p:cNvSpPr/>
          <p:nvPr/>
        </p:nvSpPr>
        <p:spPr>
          <a:xfrm>
            <a:off x="10972800" y="2964277"/>
            <a:ext cx="609600" cy="4572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C" sz="1800" b="0" i="0" u="none" strike="noStrike" kern="0" cap="none" spc="0" normalizeH="0" baseline="0" noProof="0">
              <a:ln>
                <a:noFill/>
              </a:ln>
              <a:solidFill>
                <a:prstClr val="white"/>
              </a:solidFill>
              <a:effectLst/>
              <a:uLnTx/>
              <a:uFillTx/>
              <a:latin typeface="Calibri"/>
              <a:ea typeface="+mn-ea"/>
              <a:cs typeface="+mn-cs"/>
            </a:endParaRPr>
          </a:p>
        </p:txBody>
      </p:sp>
      <p:sp>
        <p:nvSpPr>
          <p:cNvPr id="114" name="Slide Number Placeholder 2">
            <a:extLst>
              <a:ext uri="{FF2B5EF4-FFF2-40B4-BE49-F238E27FC236}">
                <a16:creationId xmlns:a16="http://schemas.microsoft.com/office/drawing/2014/main" id="{DD6B3B60-27ED-4840-A264-44D1DC3FF5AD}"/>
              </a:ext>
            </a:extLst>
          </p:cNvPr>
          <p:cNvSpPr txBox="1">
            <a:spLocks/>
          </p:cNvSpPr>
          <p:nvPr/>
        </p:nvSpPr>
        <p:spPr>
          <a:xfrm>
            <a:off x="10946203" y="3085155"/>
            <a:ext cx="331397" cy="215444"/>
          </a:xfrm>
          <a:prstGeom prst="rect">
            <a:avLst/>
          </a:prstGeom>
        </p:spPr>
        <p:txBody>
          <a:bodyPr wrap="square" lIns="0" tIns="0" rIns="0" bIns="0">
            <a:spAutoFit/>
          </a:bodyPr>
          <a:lstStyle>
            <a:defPPr>
              <a:defRPr kern="0"/>
            </a:defPPr>
            <a:lvl1pPr algn="r">
              <a:defRPr>
                <a:solidFill>
                  <a:schemeClr val="tx1">
                    <a:tint val="75000"/>
                  </a:schemeClr>
                </a:solidFill>
              </a:defRPr>
            </a:lvl1pPr>
          </a:lstStyle>
          <a:p>
            <a:pPr marL="0" marR="0" lvl="0" indent="0" algn="r" defTabSz="914400" eaLnBrk="1" fontAlgn="auto" latinLnBrk="0" hangingPunct="1">
              <a:lnSpc>
                <a:spcPct val="100000"/>
              </a:lnSpc>
              <a:spcBef>
                <a:spcPts val="0"/>
              </a:spcBef>
              <a:spcAft>
                <a:spcPts val="0"/>
              </a:spcAft>
              <a:buClrTx/>
              <a:buSzTx/>
              <a:buFontTx/>
              <a:buNone/>
              <a:tabLst/>
              <a:defRPr/>
            </a:pPr>
            <a:fld id="{F51E3F37-9AAD-47DF-8687-7075731E3375}" type="slidenum">
              <a:rPr kumimoji="0" lang="en-US" sz="1400" b="0" i="0" u="none" strike="noStrike" kern="0" cap="none" spc="0" normalizeH="0" baseline="0" noProof="0" smtClean="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en-US" sz="14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Tabla 1">
            <a:extLst>
              <a:ext uri="{FF2B5EF4-FFF2-40B4-BE49-F238E27FC236}">
                <a16:creationId xmlns:a16="http://schemas.microsoft.com/office/drawing/2014/main" id="{ECF20812-1721-4F7F-9AB6-D06EF32DE7D0}"/>
              </a:ext>
            </a:extLst>
          </p:cNvPr>
          <p:cNvGraphicFramePr>
            <a:graphicFrameLocks noGrp="1"/>
          </p:cNvGraphicFramePr>
          <p:nvPr>
            <p:extLst>
              <p:ext uri="{D42A27DB-BD31-4B8C-83A1-F6EECF244321}">
                <p14:modId xmlns:p14="http://schemas.microsoft.com/office/powerpoint/2010/main" val="2439018957"/>
              </p:ext>
            </p:extLst>
          </p:nvPr>
        </p:nvGraphicFramePr>
        <p:xfrm>
          <a:off x="1066800" y="1574800"/>
          <a:ext cx="9143999" cy="3383617"/>
        </p:xfrm>
        <a:graphic>
          <a:graphicData uri="http://schemas.openxmlformats.org/drawingml/2006/table">
            <a:tbl>
              <a:tblPr/>
              <a:tblGrid>
                <a:gridCol w="6548909">
                  <a:extLst>
                    <a:ext uri="{9D8B030D-6E8A-4147-A177-3AD203B41FA5}">
                      <a16:colId xmlns:a16="http://schemas.microsoft.com/office/drawing/2014/main" val="1262072616"/>
                    </a:ext>
                  </a:extLst>
                </a:gridCol>
                <a:gridCol w="918691">
                  <a:extLst>
                    <a:ext uri="{9D8B030D-6E8A-4147-A177-3AD203B41FA5}">
                      <a16:colId xmlns:a16="http://schemas.microsoft.com/office/drawing/2014/main" val="1135934265"/>
                    </a:ext>
                  </a:extLst>
                </a:gridCol>
                <a:gridCol w="609600">
                  <a:extLst>
                    <a:ext uri="{9D8B030D-6E8A-4147-A177-3AD203B41FA5}">
                      <a16:colId xmlns:a16="http://schemas.microsoft.com/office/drawing/2014/main" val="1148014459"/>
                    </a:ext>
                  </a:extLst>
                </a:gridCol>
                <a:gridCol w="1066799">
                  <a:extLst>
                    <a:ext uri="{9D8B030D-6E8A-4147-A177-3AD203B41FA5}">
                      <a16:colId xmlns:a16="http://schemas.microsoft.com/office/drawing/2014/main" val="2938291143"/>
                    </a:ext>
                  </a:extLst>
                </a:gridCol>
              </a:tblGrid>
              <a:tr h="287676">
                <a:tc rowSpan="2">
                  <a:txBody>
                    <a:bodyPr/>
                    <a:lstStyle/>
                    <a:p>
                      <a:pPr algn="ctr" fontAlgn="ctr"/>
                      <a:r>
                        <a:rPr lang="es-EC" sz="1000" b="1" i="0" u="none" strike="noStrike" dirty="0">
                          <a:solidFill>
                            <a:srgbClr val="000000"/>
                          </a:solidFill>
                          <a:effectLst/>
                          <a:latin typeface="Calibri" panose="020F0502020204030204" pitchFamily="34" charset="0"/>
                        </a:rPr>
                        <a:t>ACTIVITY</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gridSpan="3">
                  <a:txBody>
                    <a:bodyPr/>
                    <a:lstStyle/>
                    <a:p>
                      <a:pPr algn="ctr" fontAlgn="ctr"/>
                      <a:r>
                        <a:rPr lang="es-EC" sz="1000" b="0" i="0" u="none" strike="noStrike">
                          <a:solidFill>
                            <a:srgbClr val="FFFFFF"/>
                          </a:solidFill>
                          <a:effectLst/>
                          <a:latin typeface="Calibri" panose="020F0502020204030204" pitchFamily="34" charset="0"/>
                        </a:rPr>
                        <a:t>                                               44.960,00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extLst>
                  <a:ext uri="{0D108BD9-81ED-4DB2-BD59-A6C34878D82A}">
                    <a16:rowId xmlns:a16="http://schemas.microsoft.com/office/drawing/2014/main" val="2481678250"/>
                  </a:ext>
                </a:extLst>
              </a:tr>
              <a:tr h="287676">
                <a:tc vMerge="1">
                  <a:txBody>
                    <a:bodyPr/>
                    <a:lstStyle/>
                    <a:p>
                      <a:endParaRPr lang="es-EC"/>
                    </a:p>
                  </a:txBody>
                  <a:tcPr/>
                </a:tc>
                <a:tc>
                  <a:txBody>
                    <a:bodyPr/>
                    <a:lstStyle/>
                    <a:p>
                      <a:pPr algn="ctr" fontAlgn="ctr"/>
                      <a:r>
                        <a:rPr lang="es-EC" sz="1000" b="1" i="0" u="none" strike="noStrike" dirty="0" err="1">
                          <a:solidFill>
                            <a:srgbClr val="000000"/>
                          </a:solidFill>
                          <a:effectLst/>
                          <a:latin typeface="Calibri" panose="020F0502020204030204" pitchFamily="34" charset="0"/>
                        </a:rPr>
                        <a:t>Start</a:t>
                      </a:r>
                      <a:r>
                        <a:rPr lang="es-EC" sz="1000" b="1" i="0" u="none" strike="noStrike" dirty="0">
                          <a:solidFill>
                            <a:srgbClr val="000000"/>
                          </a:solidFill>
                          <a:effectLst/>
                          <a:latin typeface="Calibri" panose="020F0502020204030204" pitchFamily="34" charset="0"/>
                        </a:rPr>
                        <a:t> Date</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s-EC" sz="1000" b="1" i="0" u="none" strike="noStrike" dirty="0" err="1">
                          <a:solidFill>
                            <a:srgbClr val="000000"/>
                          </a:solidFill>
                          <a:effectLst/>
                          <a:latin typeface="Calibri" panose="020F0502020204030204" pitchFamily="34" charset="0"/>
                        </a:rPr>
                        <a:t>Days</a:t>
                      </a:r>
                      <a:endParaRPr lang="es-EC" sz="10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ctr"/>
                      <a:r>
                        <a:rPr lang="es-EC" sz="1000" b="1" i="0" u="none" strike="noStrike" dirty="0" err="1">
                          <a:solidFill>
                            <a:srgbClr val="000000"/>
                          </a:solidFill>
                          <a:effectLst/>
                          <a:latin typeface="Calibri" panose="020F0502020204030204" pitchFamily="34" charset="0"/>
                        </a:rPr>
                        <a:t>End</a:t>
                      </a:r>
                      <a:r>
                        <a:rPr lang="es-EC" sz="1000" b="1" i="0" u="none" strike="noStrike" dirty="0">
                          <a:solidFill>
                            <a:srgbClr val="000000"/>
                          </a:solidFill>
                          <a:effectLst/>
                          <a:latin typeface="Calibri" panose="020F0502020204030204" pitchFamily="34" charset="0"/>
                        </a:rPr>
                        <a:t> Date</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3075223670"/>
                  </a:ext>
                </a:extLst>
              </a:tr>
              <a:tr h="273977">
                <a:tc>
                  <a:txBody>
                    <a:bodyPr/>
                    <a:lstStyle/>
                    <a:p>
                      <a:pPr algn="r" fontAlgn="ctr"/>
                      <a:r>
                        <a:rPr lang="en-US" sz="1400" b="0" i="1" u="none" strike="noStrike" dirty="0" err="1">
                          <a:solidFill>
                            <a:srgbClr val="000000"/>
                          </a:solidFill>
                          <a:effectLst/>
                          <a:latin typeface="Calibri" panose="020F0502020204030204" pitchFamily="34" charset="0"/>
                        </a:rPr>
                        <a:t>Intracampos</a:t>
                      </a:r>
                      <a:r>
                        <a:rPr lang="en-US" sz="1400" b="0" i="1" u="none" strike="noStrike" dirty="0">
                          <a:solidFill>
                            <a:srgbClr val="000000"/>
                          </a:solidFill>
                          <a:effectLst/>
                          <a:latin typeface="Calibri" panose="020F0502020204030204" pitchFamily="34" charset="0"/>
                        </a:rPr>
                        <a:t> II Round Launching Event</a:t>
                      </a:r>
                      <a:endParaRPr lang="es-EC" sz="14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a:solidFill>
                            <a:srgbClr val="000000"/>
                          </a:solidFill>
                          <a:effectLst/>
                          <a:latin typeface="Calibri" panose="020F0502020204030204" pitchFamily="34" charset="0"/>
                        </a:rPr>
                        <a:t>6/10/2022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a:solidFill>
                            <a:srgbClr val="000000"/>
                          </a:solidFill>
                          <a:effectLst/>
                          <a:latin typeface="Calibri" panose="020F0502020204030204" pitchFamily="34" charset="0"/>
                        </a:rPr>
                        <a:t>        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06/10/2022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0028647"/>
                  </a:ext>
                </a:extLst>
              </a:tr>
              <a:tr h="273977">
                <a:tc>
                  <a:txBody>
                    <a:bodyPr/>
                    <a:lstStyle/>
                    <a:p>
                      <a:pPr algn="r" fontAlgn="ctr"/>
                      <a:r>
                        <a:rPr lang="en-US" sz="1400" b="0" i="1" u="none" strike="noStrike" dirty="0">
                          <a:solidFill>
                            <a:srgbClr val="000000"/>
                          </a:solidFill>
                          <a:effectLst/>
                          <a:latin typeface="Calibri" panose="020F0502020204030204" pitchFamily="34" charset="0"/>
                        </a:rPr>
                        <a:t>Registration of companies and delivery of DATA PACKs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17/10/2022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a:solidFill>
                            <a:srgbClr val="000000"/>
                          </a:solidFill>
                          <a:effectLst/>
                          <a:latin typeface="Calibri" panose="020F0502020204030204" pitchFamily="34" charset="0"/>
                        </a:rPr>
                        <a:t>   120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14/2/2023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253970"/>
                  </a:ext>
                </a:extLst>
              </a:tr>
              <a:tr h="273977">
                <a:tc>
                  <a:txBody>
                    <a:bodyPr/>
                    <a:lstStyle/>
                    <a:p>
                      <a:pPr algn="just"/>
                      <a:r>
                        <a:rPr lang="en-US" sz="1400" i="1" dirty="0">
                          <a:solidFill>
                            <a:schemeClr val="tx1"/>
                          </a:solidFill>
                          <a:effectLst/>
                          <a:latin typeface="+mn-lt"/>
                          <a:ea typeface="+mn-ea"/>
                          <a:cs typeface="+mn-cs"/>
                        </a:rPr>
                        <a:t>                                                                                     International Promotion Plan (Road Shows)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9/10/2022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a:solidFill>
                            <a:srgbClr val="000000"/>
                          </a:solidFill>
                          <a:effectLst/>
                          <a:latin typeface="Calibri" panose="020F0502020204030204" pitchFamily="34" charset="0"/>
                        </a:rPr>
                        <a:t>        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a:solidFill>
                            <a:srgbClr val="000000"/>
                          </a:solidFill>
                          <a:effectLst/>
                          <a:latin typeface="Calibri" panose="020F0502020204030204" pitchFamily="34" charset="0"/>
                        </a:rPr>
                        <a:t>14/10/2022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2170345"/>
                  </a:ext>
                </a:extLst>
              </a:tr>
              <a:tr h="273977">
                <a:tc>
                  <a:txBody>
                    <a:bodyPr/>
                    <a:lstStyle/>
                    <a:p>
                      <a:pPr algn="r" fontAlgn="ctr"/>
                      <a:r>
                        <a:rPr lang="en-US" sz="1400" b="0" i="1" u="none" strike="noStrike" dirty="0">
                          <a:solidFill>
                            <a:srgbClr val="000000"/>
                          </a:solidFill>
                          <a:effectLst/>
                          <a:latin typeface="Calibri" panose="020F0502020204030204" pitchFamily="34" charset="0"/>
                        </a:rPr>
                        <a:t>Event for the reception of bids</a:t>
                      </a:r>
                      <a:endParaRPr lang="es-ES" sz="14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14/2/2023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a:solidFill>
                            <a:srgbClr val="000000"/>
                          </a:solidFill>
                          <a:effectLst/>
                          <a:latin typeface="Calibri" panose="020F0502020204030204" pitchFamily="34" charset="0"/>
                        </a:rPr>
                        <a:t>        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14/2/2023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6409504"/>
                  </a:ext>
                </a:extLst>
              </a:tr>
              <a:tr h="287676">
                <a:tc>
                  <a:txBody>
                    <a:bodyPr/>
                    <a:lstStyle/>
                    <a:p>
                      <a:pPr algn="r" fontAlgn="ctr"/>
                      <a:r>
                        <a:rPr lang="en-US" sz="1400" b="0" i="1" u="none" strike="noStrike" dirty="0">
                          <a:solidFill>
                            <a:srgbClr val="000000"/>
                          </a:solidFill>
                          <a:effectLst/>
                          <a:latin typeface="Calibri" panose="020F0502020204030204" pitchFamily="34" charset="0"/>
                        </a:rPr>
                        <a:t>Award Report of Winning Companies</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14/2/2023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a:solidFill>
                            <a:srgbClr val="000000"/>
                          </a:solidFill>
                          <a:effectLst/>
                          <a:latin typeface="Calibri" panose="020F0502020204030204" pitchFamily="34" charset="0"/>
                        </a:rPr>
                        <a:t>     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06/3/2023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4699392"/>
                  </a:ext>
                </a:extLst>
              </a:tr>
              <a:tr h="287676">
                <a:tc>
                  <a:txBody>
                    <a:bodyPr/>
                    <a:lstStyle/>
                    <a:p>
                      <a:pPr marL="0" marR="0" lvl="0" indent="0" algn="r" defTabSz="914400" eaLnBrk="1" fontAlgn="ctr" latinLnBrk="0" hangingPunct="1">
                        <a:lnSpc>
                          <a:spcPct val="100000"/>
                        </a:lnSpc>
                        <a:spcBef>
                          <a:spcPts val="0"/>
                        </a:spcBef>
                        <a:spcAft>
                          <a:spcPts val="0"/>
                        </a:spcAft>
                        <a:buClrTx/>
                        <a:buSzTx/>
                        <a:buFontTx/>
                        <a:buNone/>
                        <a:tabLst/>
                        <a:defRPr/>
                      </a:pPr>
                      <a:r>
                        <a:rPr lang="es-ES" sz="1400" b="0" i="1" u="none" strike="noStrike" dirty="0">
                          <a:solidFill>
                            <a:srgbClr val="000000"/>
                          </a:solidFill>
                          <a:effectLst/>
                          <a:latin typeface="Calibri" panose="020F0502020204030204" pitchFamily="34" charset="0"/>
                        </a:rPr>
                        <a:t>PRE - COLH   </a:t>
                      </a:r>
                      <a:r>
                        <a:rPr lang="es-EC" sz="1400" i="1" dirty="0" err="1">
                          <a:solidFill>
                            <a:schemeClr val="tx1"/>
                          </a:solidFill>
                          <a:effectLst/>
                          <a:latin typeface="+mn-lt"/>
                          <a:ea typeface="+mn-ea"/>
                          <a:cs typeface="+mn-cs"/>
                        </a:rPr>
                        <a:t>Contract</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Award</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Report</a:t>
                      </a:r>
                      <a:endParaRPr lang="es-EC" sz="1400" i="1" dirty="0">
                        <a:solidFill>
                          <a:schemeClr val="tx1"/>
                        </a:solidFill>
                        <a:effectLst/>
                        <a:latin typeface="+mn-lt"/>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06/3/2023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        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11/3/2023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2046540"/>
                  </a:ext>
                </a:extLst>
              </a:tr>
              <a:tr h="287676">
                <a:tc>
                  <a:txBody>
                    <a:bodyPr/>
                    <a:lstStyle/>
                    <a:p>
                      <a:pPr marL="0" marR="0" lvl="0" indent="0" algn="r" defTabSz="914400" eaLnBrk="1" fontAlgn="ctr" latinLnBrk="0" hangingPunct="1">
                        <a:lnSpc>
                          <a:spcPct val="100000"/>
                        </a:lnSpc>
                        <a:spcBef>
                          <a:spcPts val="0"/>
                        </a:spcBef>
                        <a:spcAft>
                          <a:spcPts val="0"/>
                        </a:spcAft>
                        <a:buClrTx/>
                        <a:buSzTx/>
                        <a:buFontTx/>
                        <a:buNone/>
                        <a:tabLst/>
                        <a:defRPr/>
                      </a:pPr>
                      <a:r>
                        <a:rPr lang="es-ES" sz="1400" b="0" i="1" u="none" strike="noStrike" dirty="0">
                          <a:solidFill>
                            <a:srgbClr val="000000"/>
                          </a:solidFill>
                          <a:effectLst/>
                          <a:latin typeface="Calibri" panose="020F0502020204030204" pitchFamily="34" charset="0"/>
                        </a:rPr>
                        <a:t>COLH - </a:t>
                      </a:r>
                      <a:r>
                        <a:rPr lang="es-EC" sz="1400" i="1" dirty="0" err="1">
                          <a:solidFill>
                            <a:schemeClr val="tx1"/>
                          </a:solidFill>
                          <a:effectLst/>
                          <a:latin typeface="+mn-lt"/>
                          <a:ea typeface="+mn-ea"/>
                          <a:cs typeface="+mn-cs"/>
                        </a:rPr>
                        <a:t>Contract</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Award</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Report</a:t>
                      </a:r>
                      <a:endParaRPr lang="es-EC" sz="1400" i="1" dirty="0">
                        <a:solidFill>
                          <a:schemeClr val="tx1"/>
                        </a:solidFill>
                        <a:effectLst/>
                        <a:latin typeface="+mn-lt"/>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11/3/2023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        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16/3/2023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4000564"/>
                  </a:ext>
                </a:extLst>
              </a:tr>
              <a:tr h="287676">
                <a:tc>
                  <a:txBody>
                    <a:bodyPr/>
                    <a:lstStyle/>
                    <a:p>
                      <a:r>
                        <a:rPr lang="en-US" sz="1400" dirty="0">
                          <a:solidFill>
                            <a:schemeClr val="tx1"/>
                          </a:solidFill>
                          <a:effectLst/>
                          <a:latin typeface="+mn-lt"/>
                          <a:ea typeface="+mn-ea"/>
                          <a:cs typeface="+mn-cs"/>
                        </a:rPr>
                        <a:t>                                                                                        </a:t>
                      </a:r>
                      <a:r>
                        <a:rPr lang="en-US" sz="1400" i="1" dirty="0">
                          <a:solidFill>
                            <a:schemeClr val="tx1"/>
                          </a:solidFill>
                          <a:effectLst/>
                          <a:latin typeface="+mn-lt"/>
                          <a:ea typeface="+mn-ea"/>
                          <a:cs typeface="+mn-cs"/>
                        </a:rPr>
                        <a:t>Preparation of Contract Award Resolution</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16/3/2023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        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16/3/2023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6126782"/>
                  </a:ext>
                </a:extLst>
              </a:tr>
              <a:tr h="273977">
                <a:tc>
                  <a:txBody>
                    <a:bodyPr/>
                    <a:lstStyle/>
                    <a:p>
                      <a:r>
                        <a:rPr lang="es-EC" sz="1400" dirty="0">
                          <a:solidFill>
                            <a:schemeClr val="tx1"/>
                          </a:solidFill>
                          <a:effectLst/>
                          <a:latin typeface="+mn-lt"/>
                          <a:ea typeface="+mn-ea"/>
                          <a:cs typeface="+mn-cs"/>
                        </a:rPr>
                        <a:t>                                                                                                                               </a:t>
                      </a:r>
                      <a:r>
                        <a:rPr lang="es-EC" sz="1400" i="1" dirty="0" err="1">
                          <a:solidFill>
                            <a:schemeClr val="tx1"/>
                          </a:solidFill>
                          <a:effectLst/>
                          <a:latin typeface="+mn-lt"/>
                          <a:ea typeface="+mn-ea"/>
                          <a:cs typeface="+mn-cs"/>
                        </a:rPr>
                        <a:t>Signing</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of</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Contracts</a:t>
                      </a:r>
                      <a:endParaRPr lang="es-EC" sz="1400" i="1" dirty="0">
                        <a:solidFill>
                          <a:schemeClr val="tx1"/>
                        </a:solidFill>
                        <a:effectLst/>
                        <a:latin typeface="+mn-lt"/>
                        <a:ea typeface="+mn-ea"/>
                        <a:cs typeface="+mn-cs"/>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16/3/2023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     15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31/3/2023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6221745"/>
                  </a:ext>
                </a:extLst>
              </a:tr>
              <a:tr h="287676">
                <a:tc>
                  <a:txBody>
                    <a:bodyPr/>
                    <a:lstStyle/>
                    <a:p>
                      <a:pPr algn="r" fontAlgn="ctr"/>
                      <a:r>
                        <a:rPr lang="es-EC" sz="1400" i="1" dirty="0" err="1">
                          <a:solidFill>
                            <a:schemeClr val="tx1"/>
                          </a:solidFill>
                          <a:effectLst/>
                          <a:latin typeface="+mn-lt"/>
                          <a:ea typeface="+mn-ea"/>
                          <a:cs typeface="+mn-cs"/>
                        </a:rPr>
                        <a:t>Registration</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of</a:t>
                      </a:r>
                      <a:r>
                        <a:rPr lang="es-EC" sz="1400" i="1" dirty="0">
                          <a:solidFill>
                            <a:schemeClr val="tx1"/>
                          </a:solidFill>
                          <a:effectLst/>
                          <a:latin typeface="+mn-lt"/>
                          <a:ea typeface="+mn-ea"/>
                          <a:cs typeface="+mn-cs"/>
                        </a:rPr>
                        <a:t> </a:t>
                      </a:r>
                      <a:r>
                        <a:rPr lang="es-EC" sz="1400" i="1" dirty="0" err="1">
                          <a:solidFill>
                            <a:schemeClr val="tx1"/>
                          </a:solidFill>
                          <a:effectLst/>
                          <a:latin typeface="+mn-lt"/>
                          <a:ea typeface="+mn-ea"/>
                          <a:cs typeface="+mn-cs"/>
                        </a:rPr>
                        <a:t>Contracts</a:t>
                      </a:r>
                      <a:r>
                        <a:rPr lang="es-EC" sz="1400" i="1" dirty="0">
                          <a:solidFill>
                            <a:schemeClr val="tx1"/>
                          </a:solidFill>
                          <a:effectLst/>
                          <a:latin typeface="+mn-lt"/>
                          <a:ea typeface="+mn-ea"/>
                          <a:cs typeface="+mn-cs"/>
                        </a:rPr>
                        <a:t> </a:t>
                      </a:r>
                      <a:endParaRPr lang="es-EC" sz="14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ctr"/>
                      <a:r>
                        <a:rPr lang="es-EC" sz="1400" b="0" i="0" u="none" strike="noStrike" dirty="0">
                          <a:solidFill>
                            <a:srgbClr val="000000"/>
                          </a:solidFill>
                          <a:effectLst/>
                          <a:latin typeface="Calibri" panose="020F0502020204030204" pitchFamily="34" charset="0"/>
                        </a:rPr>
                        <a:t>31/3/2023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C" sz="1400" b="0" i="0" u="none" strike="noStrike">
                          <a:solidFill>
                            <a:srgbClr val="000000"/>
                          </a:solidFill>
                          <a:effectLst/>
                          <a:latin typeface="Calibri" panose="020F0502020204030204" pitchFamily="34" charset="0"/>
                        </a:rPr>
                        <a:t>     20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s-EC" sz="1400" b="0" i="0" u="none" strike="noStrike" dirty="0">
                          <a:solidFill>
                            <a:srgbClr val="000000"/>
                          </a:solidFill>
                          <a:effectLst/>
                          <a:latin typeface="Calibri" panose="020F0502020204030204" pitchFamily="34" charset="0"/>
                        </a:rPr>
                        <a:t>20/4/2023</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3107495"/>
                  </a:ext>
                </a:extLst>
              </a:tr>
            </a:tbl>
          </a:graphicData>
        </a:graphic>
      </p:graphicFrame>
      <p:pic>
        <p:nvPicPr>
          <p:cNvPr id="5" name="Audio 4">
            <a:hlinkClick r:id="" action="ppaction://media"/>
            <a:extLst>
              <a:ext uri="{FF2B5EF4-FFF2-40B4-BE49-F238E27FC236}">
                <a16:creationId xmlns:a16="http://schemas.microsoft.com/office/drawing/2014/main" id="{62BFB304-3FFA-4D60-80B4-352E8B0D1F4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68000" y="5588000"/>
            <a:ext cx="609600" cy="609600"/>
          </a:xfrm>
          <a:prstGeom prst="rect">
            <a:avLst/>
          </a:prstGeom>
        </p:spPr>
      </p:pic>
    </p:spTree>
    <p:extLst>
      <p:ext uri="{BB962C8B-B14F-4D97-AF65-F5344CB8AC3E}">
        <p14:creationId xmlns:p14="http://schemas.microsoft.com/office/powerpoint/2010/main" val="145906897"/>
      </p:ext>
    </p:extLst>
  </p:cSld>
  <p:clrMapOvr>
    <a:masterClrMapping/>
  </p:clrMapOvr>
  <mc:AlternateContent xmlns:mc="http://schemas.openxmlformats.org/markup-compatibility/2006" xmlns:p14="http://schemas.microsoft.com/office/powerpoint/2010/main">
    <mc:Choice Requires="p14">
      <p:transition spd="slow" p14:dur="2000" advTm="30188"/>
    </mc:Choice>
    <mc:Fallback xmlns="">
      <p:transition spd="slow" advTm="30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Wx1HK_sISMmmlULXqVX2R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dfs.xFoROS4xyWnfOVWA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V7_T4AlZQrWwFvPb5.EYh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959</TotalTime>
  <Words>665</Words>
  <Application>Microsoft Office PowerPoint</Application>
  <PresentationFormat>Personalizado</PresentationFormat>
  <Paragraphs>145</Paragraphs>
  <Slides>9</Slides>
  <Notes>8</Notes>
  <HiddenSlides>0</HiddenSlides>
  <MMClips>8</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9</vt:i4>
      </vt:variant>
    </vt:vector>
  </HeadingPairs>
  <TitlesOfParts>
    <vt:vector size="19" baseType="lpstr">
      <vt:lpstr>Arial</vt:lpstr>
      <vt:lpstr>Arial Narrow</vt:lpstr>
      <vt:lpstr>Calibri</vt:lpstr>
      <vt:lpstr>Gotham-Medium</vt:lpstr>
      <vt:lpstr>Lucida Sans Unicode</vt:lpstr>
      <vt:lpstr>Open Sans</vt:lpstr>
      <vt:lpstr>Segoe UI Web (West European)</vt:lpstr>
      <vt:lpstr>Verdana</vt:lpstr>
      <vt:lpstr>Office Theme</vt:lpstr>
      <vt:lpstr>1_Office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Comparecencia Asamble_El Aromo</dc:title>
  <dc:creator>Aguilar Báez Gissela Katiuska</dc:creator>
  <cp:lastModifiedBy>Albán Mocayo David Andrés</cp:lastModifiedBy>
  <cp:revision>37</cp:revision>
  <dcterms:created xsi:type="dcterms:W3CDTF">2022-07-18T21:31:16Z</dcterms:created>
  <dcterms:modified xsi:type="dcterms:W3CDTF">2022-10-19T19:46:51Z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2022-07-18T00:00:00Z</vt:filetime>
  </property>
  <property fmtid="{D5CDD505-2E9C-101B-9397-08002B2CF9AE}" pid="3" name="Creator">
    <vt:lpwstr>Adobe Illustrator 26.3 (Macintosh)</vt:lpwstr>
  </property>
  <property fmtid="{D5CDD505-2E9C-101B-9397-08002B2CF9AE}" pid="4" name="LastSaved">
    <vt:filetime>2022-07-18T00:00:00Z</vt:filetime>
  </property>
  <property fmtid="{D5CDD505-2E9C-101B-9397-08002B2CF9AE}" pid="5" name="Producer">
    <vt:lpwstr>Adobe PDF library 16.07</vt:lpwstr>
  </property>
</Properties>
</file>