
<file path=[Content_Types].xml><?xml version="1.0" encoding="utf-8"?>
<Types xmlns="http://schemas.openxmlformats.org/package/2006/content-types">
  <Default Extension="png" ContentType="image/png"/>
  <Default Extension="m4a" ContentType="audio/mp4"/>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
  </p:notesMasterIdLst>
  <p:sldIdLst>
    <p:sldId id="305" r:id="rId2"/>
    <p:sldId id="351" r:id="rId3"/>
    <p:sldId id="352" r:id="rId4"/>
    <p:sldId id="353" r:id="rId5"/>
    <p:sldId id="354" r:id="rId6"/>
    <p:sldId id="356" r:id="rId7"/>
    <p:sldId id="357" r:id="rId8"/>
    <p:sldId id="306" r:id="rId9"/>
  </p:sldIdLst>
  <p:sldSz cx="11430000" cy="6350000"/>
  <p:notesSz cx="11430000" cy="6350000"/>
  <p:defaultTextStyle>
    <a:defPPr>
      <a:defRPr kern="0"/>
    </a:defPPr>
  </p:defaultTextStyle>
  <p:extLst>
    <p:ext uri="{521415D9-36F7-43E2-AB2F-B90AF26B5E84}">
      <p14:sectionLst xmlns:p14="http://schemas.microsoft.com/office/powerpoint/2010/main">
        <p14:section name="Sección predeterminada" id="{2DE250F0-7EC2-4F44-B05C-B2CA13F7E4D1}">
          <p14:sldIdLst>
            <p14:sldId id="305"/>
          </p14:sldIdLst>
        </p14:section>
        <p14:section name="Sección sin título" id="{684038D3-5DD7-438D-AD98-38D69CD77269}">
          <p14:sldIdLst>
            <p14:sldId id="351"/>
            <p14:sldId id="352"/>
            <p14:sldId id="353"/>
            <p14:sldId id="354"/>
            <p14:sldId id="356"/>
            <p14:sldId id="357"/>
            <p14:sldId id="306"/>
          </p14:sldIdLst>
        </p14:section>
      </p14:sectionLst>
    </p:ex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A111915-BE36-4E01-A7E5-04B1672EAD32}" styleName="Estilo claro 2 - Acento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Estilo medio 1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498"/>
    <p:restoredTop sz="88286"/>
  </p:normalViewPr>
  <p:slideViewPr>
    <p:cSldViewPr>
      <p:cViewPr varScale="1">
        <p:scale>
          <a:sx n="124" d="100"/>
          <a:sy n="124" d="100"/>
        </p:scale>
        <p:origin x="570" y="10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4953000" cy="319088"/>
          </a:xfrm>
          <a:prstGeom prst="rect">
            <a:avLst/>
          </a:prstGeom>
        </p:spPr>
        <p:txBody>
          <a:bodyPr vert="horz" lIns="91440" tIns="45720" rIns="91440" bIns="45720" rtlCol="0"/>
          <a:lstStyle>
            <a:lvl1pPr algn="l">
              <a:defRPr sz="1200"/>
            </a:lvl1pPr>
          </a:lstStyle>
          <a:p>
            <a:endParaRPr lang="es-EC" dirty="0"/>
          </a:p>
        </p:txBody>
      </p:sp>
      <p:sp>
        <p:nvSpPr>
          <p:cNvPr id="3" name="Marcador de fecha 2"/>
          <p:cNvSpPr>
            <a:spLocks noGrp="1"/>
          </p:cNvSpPr>
          <p:nvPr>
            <p:ph type="dt" idx="1"/>
          </p:nvPr>
        </p:nvSpPr>
        <p:spPr>
          <a:xfrm>
            <a:off x="6473825" y="0"/>
            <a:ext cx="4953000" cy="319088"/>
          </a:xfrm>
          <a:prstGeom prst="rect">
            <a:avLst/>
          </a:prstGeom>
        </p:spPr>
        <p:txBody>
          <a:bodyPr vert="horz" lIns="91440" tIns="45720" rIns="91440" bIns="45720" rtlCol="0"/>
          <a:lstStyle>
            <a:lvl1pPr algn="r">
              <a:defRPr sz="1200"/>
            </a:lvl1pPr>
          </a:lstStyle>
          <a:p>
            <a:fld id="{3744346F-93E4-6346-8F5B-1ADABB68D5EC}" type="datetimeFigureOut">
              <a:rPr lang="es-EC" smtClean="0"/>
              <a:t>19/10/2022</a:t>
            </a:fld>
            <a:endParaRPr lang="es-EC" dirty="0"/>
          </a:p>
        </p:txBody>
      </p:sp>
      <p:sp>
        <p:nvSpPr>
          <p:cNvPr id="4" name="Marcador de imagen de diapositiva 3"/>
          <p:cNvSpPr>
            <a:spLocks noGrp="1" noRot="1" noChangeAspect="1"/>
          </p:cNvSpPr>
          <p:nvPr>
            <p:ph type="sldImg" idx="2"/>
          </p:nvPr>
        </p:nvSpPr>
        <p:spPr>
          <a:xfrm>
            <a:off x="3786188" y="793750"/>
            <a:ext cx="3857625" cy="2143125"/>
          </a:xfrm>
          <a:prstGeom prst="rect">
            <a:avLst/>
          </a:prstGeom>
          <a:noFill/>
          <a:ln w="12700">
            <a:solidFill>
              <a:prstClr val="black"/>
            </a:solidFill>
          </a:ln>
        </p:spPr>
        <p:txBody>
          <a:bodyPr vert="horz" lIns="91440" tIns="45720" rIns="91440" bIns="45720" rtlCol="0" anchor="ctr"/>
          <a:lstStyle/>
          <a:p>
            <a:endParaRPr lang="es-EC" dirty="0"/>
          </a:p>
        </p:txBody>
      </p:sp>
      <p:sp>
        <p:nvSpPr>
          <p:cNvPr id="5" name="Marcador de notas 4"/>
          <p:cNvSpPr>
            <a:spLocks noGrp="1"/>
          </p:cNvSpPr>
          <p:nvPr>
            <p:ph type="body" sz="quarter" idx="3"/>
          </p:nvPr>
        </p:nvSpPr>
        <p:spPr>
          <a:xfrm>
            <a:off x="1143000" y="3055938"/>
            <a:ext cx="9144000" cy="2500312"/>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6030913"/>
            <a:ext cx="4953000" cy="319087"/>
          </a:xfrm>
          <a:prstGeom prst="rect">
            <a:avLst/>
          </a:prstGeom>
        </p:spPr>
        <p:txBody>
          <a:bodyPr vert="horz" lIns="91440" tIns="45720" rIns="91440" bIns="45720" rtlCol="0" anchor="b"/>
          <a:lstStyle>
            <a:lvl1pPr algn="l">
              <a:defRPr sz="1200"/>
            </a:lvl1pPr>
          </a:lstStyle>
          <a:p>
            <a:endParaRPr lang="es-EC" dirty="0"/>
          </a:p>
        </p:txBody>
      </p:sp>
      <p:sp>
        <p:nvSpPr>
          <p:cNvPr id="7" name="Marcador de número de diapositiva 6"/>
          <p:cNvSpPr>
            <a:spLocks noGrp="1"/>
          </p:cNvSpPr>
          <p:nvPr>
            <p:ph type="sldNum" sz="quarter" idx="5"/>
          </p:nvPr>
        </p:nvSpPr>
        <p:spPr>
          <a:xfrm>
            <a:off x="6473825" y="6030913"/>
            <a:ext cx="4953000" cy="319087"/>
          </a:xfrm>
          <a:prstGeom prst="rect">
            <a:avLst/>
          </a:prstGeom>
        </p:spPr>
        <p:txBody>
          <a:bodyPr vert="horz" lIns="91440" tIns="45720" rIns="91440" bIns="45720" rtlCol="0" anchor="b"/>
          <a:lstStyle>
            <a:lvl1pPr algn="r">
              <a:defRPr sz="1200"/>
            </a:lvl1pPr>
          </a:lstStyle>
          <a:p>
            <a:fld id="{108BC958-446A-1147-B3E8-774FADB40E57}" type="slidenum">
              <a:rPr lang="es-EC" smtClean="0"/>
              <a:t>‹Nº›</a:t>
            </a:fld>
            <a:endParaRPr lang="es-EC" dirty="0"/>
          </a:p>
        </p:txBody>
      </p:sp>
    </p:spTree>
    <p:extLst>
      <p:ext uri="{BB962C8B-B14F-4D97-AF65-F5344CB8AC3E}">
        <p14:creationId xmlns:p14="http://schemas.microsoft.com/office/powerpoint/2010/main" val="19237820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A1A12-4038-4C12-8391-EA0B39D3E3A5}" type="slidenum">
              <a:rPr kumimoji="0" lang="es-EC"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s-EC"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89770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effectLst/>
                <a:latin typeface="Segoe UI Web (West European)"/>
              </a:rPr>
              <a:t>DISPUTE RESOLUTION</a:t>
            </a:r>
          </a:p>
          <a:p>
            <a:endParaRPr lang="es-EC" dirty="0"/>
          </a:p>
        </p:txBody>
      </p:sp>
      <p:sp>
        <p:nvSpPr>
          <p:cNvPr id="4" name="Marcador de número de diapositiva 3"/>
          <p:cNvSpPr>
            <a:spLocks noGrp="1"/>
          </p:cNvSpPr>
          <p:nvPr>
            <p:ph type="sldNum" sz="quarter" idx="5"/>
          </p:nvPr>
        </p:nvSpPr>
        <p:spPr/>
        <p:txBody>
          <a:bodyPr/>
          <a:lstStyle/>
          <a:p>
            <a:fld id="{108BC958-446A-1147-B3E8-774FADB40E57}" type="slidenum">
              <a:rPr lang="es-EC" smtClean="0"/>
              <a:t>2</a:t>
            </a:fld>
            <a:endParaRPr lang="es-EC" dirty="0"/>
          </a:p>
        </p:txBody>
      </p:sp>
    </p:spTree>
    <p:extLst>
      <p:ext uri="{BB962C8B-B14F-4D97-AF65-F5344CB8AC3E}">
        <p14:creationId xmlns:p14="http://schemas.microsoft.com/office/powerpoint/2010/main" val="1892856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C" dirty="0">
                <a:effectLst/>
                <a:latin typeface="Segoe UI Web (West European)"/>
              </a:rPr>
              <a:t>CONTRACTING RULES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C" dirty="0">
              <a:effectLst/>
              <a:latin typeface="Segoe UI Web (West European)"/>
            </a:endParaRPr>
          </a:p>
          <a:p>
            <a:endParaRPr lang="es-EC" dirty="0"/>
          </a:p>
        </p:txBody>
      </p:sp>
      <p:sp>
        <p:nvSpPr>
          <p:cNvPr id="4" name="Marcador de número de diapositiva 3"/>
          <p:cNvSpPr>
            <a:spLocks noGrp="1"/>
          </p:cNvSpPr>
          <p:nvPr>
            <p:ph type="sldNum" sz="quarter" idx="5"/>
          </p:nvPr>
        </p:nvSpPr>
        <p:spPr/>
        <p:txBody>
          <a:bodyPr/>
          <a:lstStyle/>
          <a:p>
            <a:fld id="{108BC958-446A-1147-B3E8-774FADB40E57}" type="slidenum">
              <a:rPr lang="es-EC" smtClean="0"/>
              <a:t>3</a:t>
            </a:fld>
            <a:endParaRPr lang="es-EC" dirty="0"/>
          </a:p>
        </p:txBody>
      </p:sp>
    </p:spTree>
    <p:extLst>
      <p:ext uri="{BB962C8B-B14F-4D97-AF65-F5344CB8AC3E}">
        <p14:creationId xmlns:p14="http://schemas.microsoft.com/office/powerpoint/2010/main" val="41527525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err="1">
                <a:effectLst/>
                <a:latin typeface="Segoe UI Web (West European)"/>
              </a:rPr>
              <a:t>Exploratory</a:t>
            </a:r>
            <a:r>
              <a:rPr lang="es-EC" dirty="0">
                <a:effectLst/>
                <a:latin typeface="Segoe UI Web (West European)"/>
              </a:rPr>
              <a:t> Plan</a:t>
            </a:r>
          </a:p>
          <a:p>
            <a:endParaRPr lang="es-EC" dirty="0"/>
          </a:p>
        </p:txBody>
      </p:sp>
      <p:sp>
        <p:nvSpPr>
          <p:cNvPr id="4" name="Marcador de número de diapositiva 3"/>
          <p:cNvSpPr>
            <a:spLocks noGrp="1"/>
          </p:cNvSpPr>
          <p:nvPr>
            <p:ph type="sldNum" sz="quarter" idx="5"/>
          </p:nvPr>
        </p:nvSpPr>
        <p:spPr/>
        <p:txBody>
          <a:bodyPr/>
          <a:lstStyle/>
          <a:p>
            <a:fld id="{108BC958-446A-1147-B3E8-774FADB40E57}" type="slidenum">
              <a:rPr lang="es-EC" smtClean="0"/>
              <a:t>5</a:t>
            </a:fld>
            <a:endParaRPr lang="es-EC" dirty="0"/>
          </a:p>
        </p:txBody>
      </p:sp>
    </p:spTree>
    <p:extLst>
      <p:ext uri="{BB962C8B-B14F-4D97-AF65-F5344CB8AC3E}">
        <p14:creationId xmlns:p14="http://schemas.microsoft.com/office/powerpoint/2010/main" val="4585622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57250" y="1968500"/>
            <a:ext cx="9715500" cy="133350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714500" y="3556000"/>
            <a:ext cx="8001000" cy="1587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1200" b="0" i="0">
                <a:solidFill>
                  <a:srgbClr val="222E61"/>
                </a:solidFill>
                <a:latin typeface="Gotham-Medium"/>
                <a:cs typeface="Gotham-Medium"/>
              </a:defRPr>
            </a:lvl1pPr>
          </a:lstStyle>
          <a:p>
            <a:pPr marL="12700">
              <a:lnSpc>
                <a:spcPct val="100000"/>
              </a:lnSpc>
              <a:spcBef>
                <a:spcPts val="110"/>
              </a:spcBef>
            </a:pPr>
            <a:r>
              <a:rPr dirty="0"/>
              <a:t>Ministerio de Energía y </a:t>
            </a:r>
            <a:r>
              <a:rPr spc="-10" dirty="0"/>
              <a:t>Minas</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10/19/2022</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300" b="1" i="0">
                <a:solidFill>
                  <a:srgbClr val="222E61"/>
                </a:solidFill>
                <a:latin typeface="Open Sans"/>
                <a:cs typeface="Open Sans"/>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defRPr sz="1200" b="0" i="0">
                <a:solidFill>
                  <a:srgbClr val="222E61"/>
                </a:solidFill>
                <a:latin typeface="Gotham-Medium"/>
                <a:cs typeface="Gotham-Medium"/>
              </a:defRPr>
            </a:lvl1pPr>
          </a:lstStyle>
          <a:p>
            <a:pPr marL="12700">
              <a:lnSpc>
                <a:spcPct val="100000"/>
              </a:lnSpc>
              <a:spcBef>
                <a:spcPts val="110"/>
              </a:spcBef>
            </a:pPr>
            <a:r>
              <a:rPr dirty="0"/>
              <a:t>Ministerio de Energía y </a:t>
            </a:r>
            <a:r>
              <a:rPr spc="-10" dirty="0"/>
              <a:t>Minas</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10/19/2022</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300" b="1" i="0">
                <a:solidFill>
                  <a:srgbClr val="222E61"/>
                </a:solidFill>
                <a:latin typeface="Open Sans"/>
                <a:cs typeface="Open Sans"/>
              </a:defRPr>
            </a:lvl1pPr>
          </a:lstStyle>
          <a:p>
            <a:endParaRPr/>
          </a:p>
        </p:txBody>
      </p:sp>
      <p:sp>
        <p:nvSpPr>
          <p:cNvPr id="3" name="Holder 3"/>
          <p:cNvSpPr>
            <a:spLocks noGrp="1"/>
          </p:cNvSpPr>
          <p:nvPr>
            <p:ph sz="half" idx="2"/>
          </p:nvPr>
        </p:nvSpPr>
        <p:spPr>
          <a:xfrm>
            <a:off x="571500" y="1460500"/>
            <a:ext cx="4972050" cy="419100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886450" y="1460500"/>
            <a:ext cx="4972050" cy="419100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200" b="0" i="0">
                <a:solidFill>
                  <a:srgbClr val="222E61"/>
                </a:solidFill>
                <a:latin typeface="Gotham-Medium"/>
                <a:cs typeface="Gotham-Medium"/>
              </a:defRPr>
            </a:lvl1pPr>
          </a:lstStyle>
          <a:p>
            <a:pPr marL="12700">
              <a:lnSpc>
                <a:spcPct val="100000"/>
              </a:lnSpc>
              <a:spcBef>
                <a:spcPts val="110"/>
              </a:spcBef>
            </a:pPr>
            <a:r>
              <a:rPr dirty="0"/>
              <a:t>Ministerio de Energía y </a:t>
            </a:r>
            <a:r>
              <a:rPr spc="-10" dirty="0"/>
              <a:t>Minas</a:t>
            </a: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10/19/2022</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300" b="1" i="0">
                <a:solidFill>
                  <a:srgbClr val="222E61"/>
                </a:solidFill>
                <a:latin typeface="Open Sans"/>
                <a:cs typeface="Open Sans"/>
              </a:defRPr>
            </a:lvl1pPr>
          </a:lstStyle>
          <a:p>
            <a:endParaRPr/>
          </a:p>
        </p:txBody>
      </p:sp>
      <p:sp>
        <p:nvSpPr>
          <p:cNvPr id="3" name="Holder 3"/>
          <p:cNvSpPr>
            <a:spLocks noGrp="1"/>
          </p:cNvSpPr>
          <p:nvPr>
            <p:ph type="ftr" sz="quarter" idx="5"/>
          </p:nvPr>
        </p:nvSpPr>
        <p:spPr/>
        <p:txBody>
          <a:bodyPr lIns="0" tIns="0" rIns="0" bIns="0"/>
          <a:lstStyle>
            <a:lvl1pPr>
              <a:defRPr sz="1200" b="0" i="0">
                <a:solidFill>
                  <a:srgbClr val="222E61"/>
                </a:solidFill>
                <a:latin typeface="Gotham-Medium"/>
                <a:cs typeface="Gotham-Medium"/>
              </a:defRPr>
            </a:lvl1pPr>
          </a:lstStyle>
          <a:p>
            <a:pPr marL="12700">
              <a:lnSpc>
                <a:spcPct val="100000"/>
              </a:lnSpc>
              <a:spcBef>
                <a:spcPts val="110"/>
              </a:spcBef>
            </a:pPr>
            <a:r>
              <a:rPr dirty="0"/>
              <a:t>Ministerio de Energía y </a:t>
            </a:r>
            <a:r>
              <a:rPr spc="-10" dirty="0"/>
              <a:t>Minas</a:t>
            </a: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10/19/2022</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1200" b="0" i="0">
                <a:solidFill>
                  <a:srgbClr val="222E61"/>
                </a:solidFill>
                <a:latin typeface="Gotham-Medium"/>
                <a:cs typeface="Gotham-Medium"/>
              </a:defRPr>
            </a:lvl1pPr>
          </a:lstStyle>
          <a:p>
            <a:pPr marL="12700">
              <a:lnSpc>
                <a:spcPct val="100000"/>
              </a:lnSpc>
              <a:spcBef>
                <a:spcPts val="110"/>
              </a:spcBef>
            </a:pPr>
            <a:r>
              <a:rPr dirty="0"/>
              <a:t>Ministerio de Energía y </a:t>
            </a:r>
            <a:r>
              <a:rPr spc="-10" dirty="0"/>
              <a:t>Minas</a:t>
            </a: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10/19/2022</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880404" y="526008"/>
            <a:ext cx="3778250" cy="375919"/>
          </a:xfrm>
          <a:prstGeom prst="rect">
            <a:avLst/>
          </a:prstGeom>
        </p:spPr>
        <p:txBody>
          <a:bodyPr wrap="square" lIns="0" tIns="0" rIns="0" bIns="0">
            <a:spAutoFit/>
          </a:bodyPr>
          <a:lstStyle>
            <a:lvl1pPr>
              <a:defRPr sz="2300" b="1" i="0">
                <a:solidFill>
                  <a:srgbClr val="222E61"/>
                </a:solidFill>
                <a:latin typeface="Open Sans"/>
                <a:cs typeface="Open Sans"/>
              </a:defRPr>
            </a:lvl1pPr>
          </a:lstStyle>
          <a:p>
            <a:endParaRPr/>
          </a:p>
        </p:txBody>
      </p:sp>
      <p:sp>
        <p:nvSpPr>
          <p:cNvPr id="3" name="Holder 3"/>
          <p:cNvSpPr>
            <a:spLocks noGrp="1"/>
          </p:cNvSpPr>
          <p:nvPr>
            <p:ph type="body" idx="1"/>
          </p:nvPr>
        </p:nvSpPr>
        <p:spPr>
          <a:xfrm>
            <a:off x="571500" y="1460500"/>
            <a:ext cx="10287000" cy="41910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49858" y="5859979"/>
            <a:ext cx="2267585" cy="220979"/>
          </a:xfrm>
          <a:prstGeom prst="rect">
            <a:avLst/>
          </a:prstGeom>
        </p:spPr>
        <p:txBody>
          <a:bodyPr wrap="square" lIns="0" tIns="0" rIns="0" bIns="0">
            <a:spAutoFit/>
          </a:bodyPr>
          <a:lstStyle>
            <a:lvl1pPr>
              <a:defRPr sz="1200" b="0" i="0">
                <a:solidFill>
                  <a:srgbClr val="222E61"/>
                </a:solidFill>
                <a:latin typeface="Gotham-Medium"/>
                <a:cs typeface="Gotham-Medium"/>
              </a:defRPr>
            </a:lvl1pPr>
          </a:lstStyle>
          <a:p>
            <a:pPr marL="12700">
              <a:lnSpc>
                <a:spcPct val="100000"/>
              </a:lnSpc>
              <a:spcBef>
                <a:spcPts val="110"/>
              </a:spcBef>
            </a:pPr>
            <a:r>
              <a:rPr dirty="0"/>
              <a:t>Ministerio de Energía y </a:t>
            </a:r>
            <a:r>
              <a:rPr spc="-10" dirty="0"/>
              <a:t>Minas</a:t>
            </a:r>
          </a:p>
        </p:txBody>
      </p:sp>
      <p:sp>
        <p:nvSpPr>
          <p:cNvPr id="5" name="Holder 5"/>
          <p:cNvSpPr>
            <a:spLocks noGrp="1"/>
          </p:cNvSpPr>
          <p:nvPr>
            <p:ph type="dt" sz="half" idx="6"/>
          </p:nvPr>
        </p:nvSpPr>
        <p:spPr>
          <a:xfrm>
            <a:off x="571500" y="5905500"/>
            <a:ext cx="2628900" cy="3175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10/19/2022</a:t>
            </a:fld>
            <a:endParaRPr lang="en-US" dirty="0"/>
          </a:p>
        </p:txBody>
      </p:sp>
      <p:sp>
        <p:nvSpPr>
          <p:cNvPr id="6" name="Holder 6"/>
          <p:cNvSpPr>
            <a:spLocks noGrp="1"/>
          </p:cNvSpPr>
          <p:nvPr>
            <p:ph type="sldNum" sz="quarter" idx="7"/>
          </p:nvPr>
        </p:nvSpPr>
        <p:spPr>
          <a:xfrm>
            <a:off x="8229600" y="5905500"/>
            <a:ext cx="2628900" cy="3175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‹Nº›</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slideLayout" Target="../slideLayouts/slideLayout2.xml"/><Relationship Id="rId7" Type="http://schemas.openxmlformats.org/officeDocument/2006/relationships/image" Target="../media/image8.emf"/><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7.emf"/><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emf"/><Relationship Id="rId4" Type="http://schemas.openxmlformats.org/officeDocument/2006/relationships/notesSlide" Target="../notesSlides/notesSlide2.xml"/><Relationship Id="rId9" Type="http://schemas.openxmlformats.org/officeDocument/2006/relationships/image" Target="../media/image10.emf"/></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slideLayout" Target="../slideLayouts/slideLayout2.xml"/><Relationship Id="rId7" Type="http://schemas.openxmlformats.org/officeDocument/2006/relationships/image" Target="../media/image14.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13.jpe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7.png"/><Relationship Id="rId4" Type="http://schemas.openxmlformats.org/officeDocument/2006/relationships/notesSlide" Target="../notesSlides/notesSlide3.xml"/><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Layout" Target="../slideLayouts/slideLayout2.xml"/><Relationship Id="rId7" Type="http://schemas.openxmlformats.org/officeDocument/2006/relationships/image" Target="../media/image20.png"/><Relationship Id="rId12" Type="http://schemas.openxmlformats.org/officeDocument/2006/relationships/image" Target="../media/image12.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6.png"/><Relationship Id="rId9"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2.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5.png"/><Relationship Id="rId5" Type="http://schemas.openxmlformats.org/officeDocument/2006/relationships/image" Target="../media/image6.pn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12.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2.png"/><Relationship Id="rId5" Type="http://schemas.openxmlformats.org/officeDocument/2006/relationships/image" Target="../media/image26.jpe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0" y="0"/>
            <a:ext cx="11420716" cy="6350000"/>
          </a:xfrm>
          <a:prstGeom prst="rect">
            <a:avLst/>
          </a:prstGeom>
        </p:spPr>
      </p:pic>
      <p:grpSp>
        <p:nvGrpSpPr>
          <p:cNvPr id="3" name="object 3"/>
          <p:cNvGrpSpPr/>
          <p:nvPr/>
        </p:nvGrpSpPr>
        <p:grpSpPr>
          <a:xfrm>
            <a:off x="6820696" y="0"/>
            <a:ext cx="4609465" cy="6350000"/>
            <a:chOff x="6820696" y="0"/>
            <a:chExt cx="4609465" cy="6350000"/>
          </a:xfrm>
        </p:grpSpPr>
        <p:pic>
          <p:nvPicPr>
            <p:cNvPr id="4" name="object 4"/>
            <p:cNvPicPr/>
            <p:nvPr/>
          </p:nvPicPr>
          <p:blipFill>
            <a:blip r:embed="rId4" cstate="print"/>
            <a:stretch>
              <a:fillRect/>
            </a:stretch>
          </p:blipFill>
          <p:spPr>
            <a:xfrm>
              <a:off x="6820696" y="322668"/>
              <a:ext cx="4609303" cy="5812026"/>
            </a:xfrm>
            <a:prstGeom prst="rect">
              <a:avLst/>
            </a:prstGeom>
          </p:spPr>
        </p:pic>
        <p:sp>
          <p:nvSpPr>
            <p:cNvPr id="5" name="object 5"/>
            <p:cNvSpPr/>
            <p:nvPr/>
          </p:nvSpPr>
          <p:spPr>
            <a:xfrm>
              <a:off x="7765918" y="0"/>
              <a:ext cx="3664585" cy="6350000"/>
            </a:xfrm>
            <a:custGeom>
              <a:avLst/>
              <a:gdLst/>
              <a:ahLst/>
              <a:cxnLst/>
              <a:rect l="l" t="t" r="r" b="b"/>
              <a:pathLst>
                <a:path w="3664584" h="6350000">
                  <a:moveTo>
                    <a:pt x="3664077" y="0"/>
                  </a:moveTo>
                  <a:lnTo>
                    <a:pt x="0" y="0"/>
                  </a:lnTo>
                  <a:lnTo>
                    <a:pt x="3214217" y="6350000"/>
                  </a:lnTo>
                  <a:lnTo>
                    <a:pt x="3664077" y="6350000"/>
                  </a:lnTo>
                  <a:lnTo>
                    <a:pt x="3664077" y="0"/>
                  </a:lnTo>
                  <a:close/>
                </a:path>
              </a:pathLst>
            </a:custGeom>
            <a:solidFill>
              <a:srgbClr val="336DA1">
                <a:alpha val="39999"/>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6" name="object 6"/>
          <p:cNvPicPr/>
          <p:nvPr/>
        </p:nvPicPr>
        <p:blipFill>
          <a:blip r:embed="rId5" cstate="print"/>
          <a:stretch>
            <a:fillRect/>
          </a:stretch>
        </p:blipFill>
        <p:spPr>
          <a:xfrm>
            <a:off x="5241005" y="5186612"/>
            <a:ext cx="735831" cy="238371"/>
          </a:xfrm>
          <a:prstGeom prst="rect">
            <a:avLst/>
          </a:prstGeom>
        </p:spPr>
      </p:pic>
      <p:pic>
        <p:nvPicPr>
          <p:cNvPr id="7" name="object 7"/>
          <p:cNvPicPr/>
          <p:nvPr/>
        </p:nvPicPr>
        <p:blipFill>
          <a:blip r:embed="rId6" cstate="print"/>
          <a:stretch>
            <a:fillRect/>
          </a:stretch>
        </p:blipFill>
        <p:spPr>
          <a:xfrm>
            <a:off x="3945990" y="4933546"/>
            <a:ext cx="1072358" cy="509123"/>
          </a:xfrm>
          <a:prstGeom prst="rect">
            <a:avLst/>
          </a:prstGeom>
        </p:spPr>
      </p:pic>
      <p:grpSp>
        <p:nvGrpSpPr>
          <p:cNvPr id="8" name="object 8"/>
          <p:cNvGrpSpPr/>
          <p:nvPr/>
        </p:nvGrpSpPr>
        <p:grpSpPr>
          <a:xfrm>
            <a:off x="5127574" y="5104600"/>
            <a:ext cx="20320" cy="374650"/>
            <a:chOff x="5127574" y="5104600"/>
            <a:chExt cx="20320" cy="374650"/>
          </a:xfrm>
        </p:grpSpPr>
        <p:sp>
          <p:nvSpPr>
            <p:cNvPr id="9" name="object 9"/>
            <p:cNvSpPr/>
            <p:nvPr/>
          </p:nvSpPr>
          <p:spPr>
            <a:xfrm>
              <a:off x="5127574" y="5104600"/>
              <a:ext cx="20320" cy="374650"/>
            </a:xfrm>
            <a:custGeom>
              <a:avLst/>
              <a:gdLst/>
              <a:ahLst/>
              <a:cxnLst/>
              <a:rect l="l" t="t" r="r" b="b"/>
              <a:pathLst>
                <a:path w="20320" h="374650">
                  <a:moveTo>
                    <a:pt x="20091" y="0"/>
                  </a:moveTo>
                  <a:lnTo>
                    <a:pt x="0" y="0"/>
                  </a:lnTo>
                  <a:lnTo>
                    <a:pt x="0" y="374256"/>
                  </a:lnTo>
                  <a:lnTo>
                    <a:pt x="20091" y="374256"/>
                  </a:lnTo>
                  <a:lnTo>
                    <a:pt x="20091" y="0"/>
                  </a:lnTo>
                  <a:close/>
                </a:path>
              </a:pathLst>
            </a:custGeom>
            <a:solidFill>
              <a:srgbClr val="D3A32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object 10"/>
            <p:cNvSpPr/>
            <p:nvPr/>
          </p:nvSpPr>
          <p:spPr>
            <a:xfrm>
              <a:off x="5127574" y="5281104"/>
              <a:ext cx="20320" cy="198120"/>
            </a:xfrm>
            <a:custGeom>
              <a:avLst/>
              <a:gdLst/>
              <a:ahLst/>
              <a:cxnLst/>
              <a:rect l="l" t="t" r="r" b="b"/>
              <a:pathLst>
                <a:path w="20320" h="198120">
                  <a:moveTo>
                    <a:pt x="20091" y="0"/>
                  </a:moveTo>
                  <a:lnTo>
                    <a:pt x="0" y="0"/>
                  </a:lnTo>
                  <a:lnTo>
                    <a:pt x="0" y="197751"/>
                  </a:lnTo>
                  <a:lnTo>
                    <a:pt x="20091" y="197751"/>
                  </a:lnTo>
                  <a:lnTo>
                    <a:pt x="20091" y="0"/>
                  </a:lnTo>
                  <a:close/>
                </a:path>
              </a:pathLst>
            </a:custGeom>
            <a:solidFill>
              <a:srgbClr val="2A3E7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object 11"/>
            <p:cNvSpPr/>
            <p:nvPr/>
          </p:nvSpPr>
          <p:spPr>
            <a:xfrm>
              <a:off x="5127574" y="5378932"/>
              <a:ext cx="20320" cy="100330"/>
            </a:xfrm>
            <a:custGeom>
              <a:avLst/>
              <a:gdLst/>
              <a:ahLst/>
              <a:cxnLst/>
              <a:rect l="l" t="t" r="r" b="b"/>
              <a:pathLst>
                <a:path w="20320" h="100329">
                  <a:moveTo>
                    <a:pt x="20091" y="0"/>
                  </a:moveTo>
                  <a:lnTo>
                    <a:pt x="0" y="0"/>
                  </a:lnTo>
                  <a:lnTo>
                    <a:pt x="0" y="99923"/>
                  </a:lnTo>
                  <a:lnTo>
                    <a:pt x="20091" y="99923"/>
                  </a:lnTo>
                  <a:lnTo>
                    <a:pt x="20091" y="0"/>
                  </a:lnTo>
                  <a:close/>
                </a:path>
              </a:pathLst>
            </a:custGeom>
            <a:solidFill>
              <a:srgbClr val="CA3F3E"/>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2" name="object 12"/>
          <p:cNvPicPr/>
          <p:nvPr/>
        </p:nvPicPr>
        <p:blipFill>
          <a:blip r:embed="rId7" cstate="print"/>
          <a:stretch>
            <a:fillRect/>
          </a:stretch>
        </p:blipFill>
        <p:spPr>
          <a:xfrm>
            <a:off x="2394759" y="4954944"/>
            <a:ext cx="1310012" cy="603227"/>
          </a:xfrm>
          <a:prstGeom prst="rect">
            <a:avLst/>
          </a:prstGeom>
        </p:spPr>
      </p:pic>
      <p:sp>
        <p:nvSpPr>
          <p:cNvPr id="13" name="object 13"/>
          <p:cNvSpPr/>
          <p:nvPr/>
        </p:nvSpPr>
        <p:spPr>
          <a:xfrm>
            <a:off x="896086" y="1364868"/>
            <a:ext cx="1751964" cy="694055"/>
          </a:xfrm>
          <a:custGeom>
            <a:avLst/>
            <a:gdLst/>
            <a:ahLst/>
            <a:cxnLst/>
            <a:rect l="l" t="t" r="r" b="b"/>
            <a:pathLst>
              <a:path w="1751964" h="694055">
                <a:moveTo>
                  <a:pt x="584885" y="494030"/>
                </a:moveTo>
                <a:lnTo>
                  <a:pt x="223456" y="494030"/>
                </a:lnTo>
                <a:lnTo>
                  <a:pt x="223456" y="419100"/>
                </a:lnTo>
                <a:lnTo>
                  <a:pt x="555739" y="419100"/>
                </a:lnTo>
                <a:lnTo>
                  <a:pt x="555739" y="255270"/>
                </a:lnTo>
                <a:lnTo>
                  <a:pt x="223456" y="255270"/>
                </a:lnTo>
                <a:lnTo>
                  <a:pt x="223456" y="186690"/>
                </a:lnTo>
                <a:lnTo>
                  <a:pt x="580034" y="186690"/>
                </a:lnTo>
                <a:lnTo>
                  <a:pt x="580034" y="0"/>
                </a:lnTo>
                <a:lnTo>
                  <a:pt x="0" y="0"/>
                </a:lnTo>
                <a:lnTo>
                  <a:pt x="0" y="186690"/>
                </a:lnTo>
                <a:lnTo>
                  <a:pt x="0" y="255270"/>
                </a:lnTo>
                <a:lnTo>
                  <a:pt x="0" y="419100"/>
                </a:lnTo>
                <a:lnTo>
                  <a:pt x="0" y="494030"/>
                </a:lnTo>
                <a:lnTo>
                  <a:pt x="0" y="680720"/>
                </a:lnTo>
                <a:lnTo>
                  <a:pt x="584885" y="680720"/>
                </a:lnTo>
                <a:lnTo>
                  <a:pt x="584885" y="494030"/>
                </a:lnTo>
                <a:close/>
              </a:path>
              <a:path w="1751964" h="694055">
                <a:moveTo>
                  <a:pt x="1157071" y="548932"/>
                </a:moveTo>
                <a:lnTo>
                  <a:pt x="996759" y="457606"/>
                </a:lnTo>
                <a:lnTo>
                  <a:pt x="980300" y="480301"/>
                </a:lnTo>
                <a:lnTo>
                  <a:pt x="962025" y="497078"/>
                </a:lnTo>
                <a:lnTo>
                  <a:pt x="940473" y="507479"/>
                </a:lnTo>
                <a:lnTo>
                  <a:pt x="914171" y="511048"/>
                </a:lnTo>
                <a:lnTo>
                  <a:pt x="883437" y="503961"/>
                </a:lnTo>
                <a:lnTo>
                  <a:pt x="858431" y="484200"/>
                </a:lnTo>
                <a:lnTo>
                  <a:pt x="841629" y="454075"/>
                </a:lnTo>
                <a:lnTo>
                  <a:pt x="835482" y="415836"/>
                </a:lnTo>
                <a:lnTo>
                  <a:pt x="835482" y="413893"/>
                </a:lnTo>
                <a:lnTo>
                  <a:pt x="841679" y="377190"/>
                </a:lnTo>
                <a:lnTo>
                  <a:pt x="858799" y="347586"/>
                </a:lnTo>
                <a:lnTo>
                  <a:pt x="884669" y="327812"/>
                </a:lnTo>
                <a:lnTo>
                  <a:pt x="917092" y="320624"/>
                </a:lnTo>
                <a:lnTo>
                  <a:pt x="941806" y="324192"/>
                </a:lnTo>
                <a:lnTo>
                  <a:pt x="962507" y="334594"/>
                </a:lnTo>
                <a:lnTo>
                  <a:pt x="979944" y="351358"/>
                </a:lnTo>
                <a:lnTo>
                  <a:pt x="994816" y="374053"/>
                </a:lnTo>
                <a:lnTo>
                  <a:pt x="1153185" y="284670"/>
                </a:lnTo>
                <a:lnTo>
                  <a:pt x="1129334" y="243776"/>
                </a:lnTo>
                <a:lnTo>
                  <a:pt x="1098740" y="208203"/>
                </a:lnTo>
                <a:lnTo>
                  <a:pt x="1061618" y="178892"/>
                </a:lnTo>
                <a:lnTo>
                  <a:pt x="1018171" y="156781"/>
                </a:lnTo>
                <a:lnTo>
                  <a:pt x="968629" y="142824"/>
                </a:lnTo>
                <a:lnTo>
                  <a:pt x="913206" y="137960"/>
                </a:lnTo>
                <a:lnTo>
                  <a:pt x="863079" y="141732"/>
                </a:lnTo>
                <a:lnTo>
                  <a:pt x="816686" y="152590"/>
                </a:lnTo>
                <a:lnTo>
                  <a:pt x="774395" y="169887"/>
                </a:lnTo>
                <a:lnTo>
                  <a:pt x="736574" y="192963"/>
                </a:lnTo>
                <a:lnTo>
                  <a:pt x="703580" y="221157"/>
                </a:lnTo>
                <a:lnTo>
                  <a:pt x="675779" y="253809"/>
                </a:lnTo>
                <a:lnTo>
                  <a:pt x="653529" y="290258"/>
                </a:lnTo>
                <a:lnTo>
                  <a:pt x="637184" y="329857"/>
                </a:lnTo>
                <a:lnTo>
                  <a:pt x="627113" y="371932"/>
                </a:lnTo>
                <a:lnTo>
                  <a:pt x="623671" y="415836"/>
                </a:lnTo>
                <a:lnTo>
                  <a:pt x="623671" y="417779"/>
                </a:lnTo>
                <a:lnTo>
                  <a:pt x="627126" y="461632"/>
                </a:lnTo>
                <a:lnTo>
                  <a:pt x="637184" y="503555"/>
                </a:lnTo>
                <a:lnTo>
                  <a:pt x="653415" y="542937"/>
                </a:lnTo>
                <a:lnTo>
                  <a:pt x="675373" y="579120"/>
                </a:lnTo>
                <a:lnTo>
                  <a:pt x="702614" y="611479"/>
                </a:lnTo>
                <a:lnTo>
                  <a:pt x="734695" y="639381"/>
                </a:lnTo>
                <a:lnTo>
                  <a:pt x="771156" y="662190"/>
                </a:lnTo>
                <a:lnTo>
                  <a:pt x="811580" y="679272"/>
                </a:lnTo>
                <a:lnTo>
                  <a:pt x="855510" y="689991"/>
                </a:lnTo>
                <a:lnTo>
                  <a:pt x="902512" y="693699"/>
                </a:lnTo>
                <a:lnTo>
                  <a:pt x="961923" y="689114"/>
                </a:lnTo>
                <a:lnTo>
                  <a:pt x="1014069" y="675817"/>
                </a:lnTo>
                <a:lnTo>
                  <a:pt x="1059307" y="654469"/>
                </a:lnTo>
                <a:lnTo>
                  <a:pt x="1097991" y="625754"/>
                </a:lnTo>
                <a:lnTo>
                  <a:pt x="1130452" y="590359"/>
                </a:lnTo>
                <a:lnTo>
                  <a:pt x="1157071" y="548932"/>
                </a:lnTo>
                <a:close/>
              </a:path>
              <a:path w="1751964" h="694055">
                <a:moveTo>
                  <a:pt x="1751609" y="149618"/>
                </a:moveTo>
                <a:lnTo>
                  <a:pt x="1531061" y="149618"/>
                </a:lnTo>
                <a:lnTo>
                  <a:pt x="1531061" y="428472"/>
                </a:lnTo>
                <a:lnTo>
                  <a:pt x="1525828" y="458965"/>
                </a:lnTo>
                <a:lnTo>
                  <a:pt x="1511858" y="481533"/>
                </a:lnTo>
                <a:lnTo>
                  <a:pt x="1491703" y="495554"/>
                </a:lnTo>
                <a:lnTo>
                  <a:pt x="1467904" y="500367"/>
                </a:lnTo>
                <a:lnTo>
                  <a:pt x="1444548" y="495554"/>
                </a:lnTo>
                <a:lnTo>
                  <a:pt x="1425397" y="481533"/>
                </a:lnTo>
                <a:lnTo>
                  <a:pt x="1412430" y="458965"/>
                </a:lnTo>
                <a:lnTo>
                  <a:pt x="1407668" y="428472"/>
                </a:lnTo>
                <a:lnTo>
                  <a:pt x="1407668" y="149618"/>
                </a:lnTo>
                <a:lnTo>
                  <a:pt x="1187119" y="149618"/>
                </a:lnTo>
                <a:lnTo>
                  <a:pt x="1187119" y="499389"/>
                </a:lnTo>
                <a:lnTo>
                  <a:pt x="1191310" y="547725"/>
                </a:lnTo>
                <a:lnTo>
                  <a:pt x="1203591" y="589978"/>
                </a:lnTo>
                <a:lnTo>
                  <a:pt x="1223441" y="625652"/>
                </a:lnTo>
                <a:lnTo>
                  <a:pt x="1250378" y="654265"/>
                </a:lnTo>
                <a:lnTo>
                  <a:pt x="1283919" y="675309"/>
                </a:lnTo>
                <a:lnTo>
                  <a:pt x="1323555" y="688289"/>
                </a:lnTo>
                <a:lnTo>
                  <a:pt x="1368806" y="692734"/>
                </a:lnTo>
                <a:lnTo>
                  <a:pt x="1420926" y="685825"/>
                </a:lnTo>
                <a:lnTo>
                  <a:pt x="1465224" y="667346"/>
                </a:lnTo>
                <a:lnTo>
                  <a:pt x="1501876" y="640676"/>
                </a:lnTo>
                <a:lnTo>
                  <a:pt x="1531061" y="609180"/>
                </a:lnTo>
                <a:lnTo>
                  <a:pt x="1531061" y="680097"/>
                </a:lnTo>
                <a:lnTo>
                  <a:pt x="1751609" y="680097"/>
                </a:lnTo>
                <a:lnTo>
                  <a:pt x="1751609" y="149618"/>
                </a:lnTo>
                <a:close/>
              </a:path>
            </a:pathLst>
          </a:custGeom>
          <a:solidFill>
            <a:srgbClr val="2A3E7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object 14"/>
          <p:cNvSpPr/>
          <p:nvPr/>
        </p:nvSpPr>
        <p:spPr>
          <a:xfrm>
            <a:off x="2693282" y="1505741"/>
            <a:ext cx="547370" cy="552450"/>
          </a:xfrm>
          <a:custGeom>
            <a:avLst/>
            <a:gdLst/>
            <a:ahLst/>
            <a:cxnLst/>
            <a:rect l="l" t="t" r="r" b="b"/>
            <a:pathLst>
              <a:path w="547369" h="552450">
                <a:moveTo>
                  <a:pt x="202082" y="221513"/>
                </a:moveTo>
                <a:lnTo>
                  <a:pt x="144268" y="226394"/>
                </a:lnTo>
                <a:lnTo>
                  <a:pt x="94849" y="240802"/>
                </a:lnTo>
                <a:lnTo>
                  <a:pt x="54768" y="264387"/>
                </a:lnTo>
                <a:lnTo>
                  <a:pt x="24971" y="296797"/>
                </a:lnTo>
                <a:lnTo>
                  <a:pt x="6400" y="337681"/>
                </a:lnTo>
                <a:lnTo>
                  <a:pt x="0" y="386689"/>
                </a:lnTo>
                <a:lnTo>
                  <a:pt x="0" y="388632"/>
                </a:lnTo>
                <a:lnTo>
                  <a:pt x="5797" y="437156"/>
                </a:lnTo>
                <a:lnTo>
                  <a:pt x="22417" y="477583"/>
                </a:lnTo>
                <a:lnTo>
                  <a:pt x="48699" y="509590"/>
                </a:lnTo>
                <a:lnTo>
                  <a:pt x="83483" y="532853"/>
                </a:lnTo>
                <a:lnTo>
                  <a:pt x="125607" y="547049"/>
                </a:lnTo>
                <a:lnTo>
                  <a:pt x="173913" y="551853"/>
                </a:lnTo>
                <a:lnTo>
                  <a:pt x="220427" y="547132"/>
                </a:lnTo>
                <a:lnTo>
                  <a:pt x="261113" y="533760"/>
                </a:lnTo>
                <a:lnTo>
                  <a:pt x="296334" y="512917"/>
                </a:lnTo>
                <a:lnTo>
                  <a:pt x="326453" y="485787"/>
                </a:lnTo>
                <a:lnTo>
                  <a:pt x="546988" y="485787"/>
                </a:lnTo>
                <a:lnTo>
                  <a:pt x="546988" y="424573"/>
                </a:lnTo>
                <a:lnTo>
                  <a:pt x="261353" y="424573"/>
                </a:lnTo>
                <a:lnTo>
                  <a:pt x="241570" y="420901"/>
                </a:lnTo>
                <a:lnTo>
                  <a:pt x="225525" y="410489"/>
                </a:lnTo>
                <a:lnTo>
                  <a:pt x="214763" y="394248"/>
                </a:lnTo>
                <a:lnTo>
                  <a:pt x="210832" y="373087"/>
                </a:lnTo>
                <a:lnTo>
                  <a:pt x="210832" y="371144"/>
                </a:lnTo>
                <a:lnTo>
                  <a:pt x="215311" y="347942"/>
                </a:lnTo>
                <a:lnTo>
                  <a:pt x="228444" y="329117"/>
                </a:lnTo>
                <a:lnTo>
                  <a:pt x="249773" y="316487"/>
                </a:lnTo>
                <a:lnTo>
                  <a:pt x="278841" y="311873"/>
                </a:lnTo>
                <a:lnTo>
                  <a:pt x="546988" y="311873"/>
                </a:lnTo>
                <a:lnTo>
                  <a:pt x="546988" y="240957"/>
                </a:lnTo>
                <a:lnTo>
                  <a:pt x="327418" y="240957"/>
                </a:lnTo>
                <a:lnTo>
                  <a:pt x="304282" y="233814"/>
                </a:lnTo>
                <a:lnTo>
                  <a:pt x="272765" y="227587"/>
                </a:lnTo>
                <a:lnTo>
                  <a:pt x="237241" y="223183"/>
                </a:lnTo>
                <a:lnTo>
                  <a:pt x="202082" y="221513"/>
                </a:lnTo>
                <a:close/>
              </a:path>
              <a:path w="547369" h="552450">
                <a:moveTo>
                  <a:pt x="546988" y="485787"/>
                </a:moveTo>
                <a:lnTo>
                  <a:pt x="326453" y="485787"/>
                </a:lnTo>
                <a:lnTo>
                  <a:pt x="326453" y="539216"/>
                </a:lnTo>
                <a:lnTo>
                  <a:pt x="546988" y="539216"/>
                </a:lnTo>
                <a:lnTo>
                  <a:pt x="546988" y="485787"/>
                </a:lnTo>
                <a:close/>
              </a:path>
              <a:path w="547369" h="552450">
                <a:moveTo>
                  <a:pt x="546988" y="311873"/>
                </a:moveTo>
                <a:lnTo>
                  <a:pt x="278841" y="311873"/>
                </a:lnTo>
                <a:lnTo>
                  <a:pt x="292748" y="312557"/>
                </a:lnTo>
                <a:lnTo>
                  <a:pt x="306287" y="314425"/>
                </a:lnTo>
                <a:lnTo>
                  <a:pt x="318733" y="317204"/>
                </a:lnTo>
                <a:lnTo>
                  <a:pt x="329361" y="320624"/>
                </a:lnTo>
                <a:lnTo>
                  <a:pt x="329361" y="342963"/>
                </a:lnTo>
                <a:lnTo>
                  <a:pt x="324200" y="377028"/>
                </a:lnTo>
                <a:lnTo>
                  <a:pt x="309930" y="402713"/>
                </a:lnTo>
                <a:lnTo>
                  <a:pt x="288374" y="418926"/>
                </a:lnTo>
                <a:lnTo>
                  <a:pt x="261353" y="424573"/>
                </a:lnTo>
                <a:lnTo>
                  <a:pt x="546988" y="424573"/>
                </a:lnTo>
                <a:lnTo>
                  <a:pt x="546988" y="311873"/>
                </a:lnTo>
                <a:close/>
              </a:path>
              <a:path w="547369" h="552450">
                <a:moveTo>
                  <a:pt x="537757" y="155447"/>
                </a:moveTo>
                <a:lnTo>
                  <a:pt x="229285" y="155447"/>
                </a:lnTo>
                <a:lnTo>
                  <a:pt x="273315" y="160610"/>
                </a:lnTo>
                <a:lnTo>
                  <a:pt x="303860" y="175610"/>
                </a:lnTo>
                <a:lnTo>
                  <a:pt x="321650" y="199719"/>
                </a:lnTo>
                <a:lnTo>
                  <a:pt x="327418" y="232206"/>
                </a:lnTo>
                <a:lnTo>
                  <a:pt x="327418" y="240957"/>
                </a:lnTo>
                <a:lnTo>
                  <a:pt x="546988" y="240957"/>
                </a:lnTo>
                <a:lnTo>
                  <a:pt x="546988" y="237058"/>
                </a:lnTo>
                <a:lnTo>
                  <a:pt x="543937" y="184020"/>
                </a:lnTo>
                <a:lnTo>
                  <a:pt x="537757" y="155447"/>
                </a:lnTo>
                <a:close/>
              </a:path>
              <a:path w="547369" h="552450">
                <a:moveTo>
                  <a:pt x="267182" y="0"/>
                </a:moveTo>
                <a:lnTo>
                  <a:pt x="214373" y="1803"/>
                </a:lnTo>
                <a:lnTo>
                  <a:pt x="166276" y="6964"/>
                </a:lnTo>
                <a:lnTo>
                  <a:pt x="122238" y="15109"/>
                </a:lnTo>
                <a:lnTo>
                  <a:pt x="81605" y="25866"/>
                </a:lnTo>
                <a:lnTo>
                  <a:pt x="43726" y="38861"/>
                </a:lnTo>
                <a:lnTo>
                  <a:pt x="82588" y="185572"/>
                </a:lnTo>
                <a:lnTo>
                  <a:pt x="117532" y="173075"/>
                </a:lnTo>
                <a:lnTo>
                  <a:pt x="153022" y="163585"/>
                </a:lnTo>
                <a:lnTo>
                  <a:pt x="189969" y="157558"/>
                </a:lnTo>
                <a:lnTo>
                  <a:pt x="229285" y="155447"/>
                </a:lnTo>
                <a:lnTo>
                  <a:pt x="537757" y="155447"/>
                </a:lnTo>
                <a:lnTo>
                  <a:pt x="534238" y="139177"/>
                </a:lnTo>
                <a:lnTo>
                  <a:pt x="517070" y="101257"/>
                </a:lnTo>
                <a:lnTo>
                  <a:pt x="491616" y="68986"/>
                </a:lnTo>
                <a:lnTo>
                  <a:pt x="460721" y="43904"/>
                </a:lnTo>
                <a:lnTo>
                  <a:pt x="423530" y="24557"/>
                </a:lnTo>
                <a:lnTo>
                  <a:pt x="379343" y="10852"/>
                </a:lnTo>
                <a:lnTo>
                  <a:pt x="327460" y="2697"/>
                </a:lnTo>
                <a:lnTo>
                  <a:pt x="267182" y="0"/>
                </a:lnTo>
                <a:close/>
              </a:path>
            </a:pathLst>
          </a:custGeom>
          <a:solidFill>
            <a:srgbClr val="2A3E7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object 15"/>
          <p:cNvSpPr/>
          <p:nvPr/>
        </p:nvSpPr>
        <p:spPr>
          <a:xfrm>
            <a:off x="3286841" y="1335713"/>
            <a:ext cx="606425" cy="721995"/>
          </a:xfrm>
          <a:custGeom>
            <a:avLst/>
            <a:gdLst/>
            <a:ahLst/>
            <a:cxnLst/>
            <a:rect l="l" t="t" r="r" b="b"/>
            <a:pathLst>
              <a:path w="606425" h="721994">
                <a:moveTo>
                  <a:pt x="226364" y="166141"/>
                </a:moveTo>
                <a:lnTo>
                  <a:pt x="185594" y="170203"/>
                </a:lnTo>
                <a:lnTo>
                  <a:pt x="147255" y="182085"/>
                </a:lnTo>
                <a:lnTo>
                  <a:pt x="111978" y="201331"/>
                </a:lnTo>
                <a:lnTo>
                  <a:pt x="80395" y="227486"/>
                </a:lnTo>
                <a:lnTo>
                  <a:pt x="53137" y="260095"/>
                </a:lnTo>
                <a:lnTo>
                  <a:pt x="30837" y="298701"/>
                </a:lnTo>
                <a:lnTo>
                  <a:pt x="14126" y="342848"/>
                </a:lnTo>
                <a:lnTo>
                  <a:pt x="3636" y="392083"/>
                </a:lnTo>
                <a:lnTo>
                  <a:pt x="65" y="444982"/>
                </a:lnTo>
                <a:lnTo>
                  <a:pt x="0" y="447890"/>
                </a:lnTo>
                <a:lnTo>
                  <a:pt x="3607" y="500020"/>
                </a:lnTo>
                <a:lnTo>
                  <a:pt x="14035" y="547904"/>
                </a:lnTo>
                <a:lnTo>
                  <a:pt x="30692" y="591038"/>
                </a:lnTo>
                <a:lnTo>
                  <a:pt x="52987" y="628918"/>
                </a:lnTo>
                <a:lnTo>
                  <a:pt x="80327" y="661041"/>
                </a:lnTo>
                <a:lnTo>
                  <a:pt x="112123" y="686903"/>
                </a:lnTo>
                <a:lnTo>
                  <a:pt x="147781" y="705999"/>
                </a:lnTo>
                <a:lnTo>
                  <a:pt x="186710" y="717826"/>
                </a:lnTo>
                <a:lnTo>
                  <a:pt x="228320" y="721880"/>
                </a:lnTo>
                <a:lnTo>
                  <a:pt x="281873" y="715201"/>
                </a:lnTo>
                <a:lnTo>
                  <a:pt x="323770" y="697591"/>
                </a:lnTo>
                <a:lnTo>
                  <a:pt x="357290" y="672695"/>
                </a:lnTo>
                <a:lnTo>
                  <a:pt x="385711" y="644156"/>
                </a:lnTo>
                <a:lnTo>
                  <a:pt x="606259" y="644156"/>
                </a:lnTo>
                <a:lnTo>
                  <a:pt x="606259" y="540194"/>
                </a:lnTo>
                <a:lnTo>
                  <a:pt x="302145" y="540194"/>
                </a:lnTo>
                <a:lnTo>
                  <a:pt x="267024" y="532832"/>
                </a:lnTo>
                <a:lnTo>
                  <a:pt x="239002" y="512629"/>
                </a:lnTo>
                <a:lnTo>
                  <a:pt x="220451" y="482405"/>
                </a:lnTo>
                <a:lnTo>
                  <a:pt x="213740" y="444982"/>
                </a:lnTo>
                <a:lnTo>
                  <a:pt x="213740" y="443039"/>
                </a:lnTo>
                <a:lnTo>
                  <a:pt x="220451" y="405622"/>
                </a:lnTo>
                <a:lnTo>
                  <a:pt x="239002" y="375397"/>
                </a:lnTo>
                <a:lnTo>
                  <a:pt x="267024" y="355191"/>
                </a:lnTo>
                <a:lnTo>
                  <a:pt x="302145" y="347827"/>
                </a:lnTo>
                <a:lnTo>
                  <a:pt x="606259" y="347827"/>
                </a:lnTo>
                <a:lnTo>
                  <a:pt x="606259" y="239014"/>
                </a:lnTo>
                <a:lnTo>
                  <a:pt x="385711" y="239014"/>
                </a:lnTo>
                <a:lnTo>
                  <a:pt x="357806" y="211639"/>
                </a:lnTo>
                <a:lnTo>
                  <a:pt x="323526" y="188366"/>
                </a:lnTo>
                <a:lnTo>
                  <a:pt x="280502" y="172198"/>
                </a:lnTo>
                <a:lnTo>
                  <a:pt x="226364" y="166141"/>
                </a:lnTo>
                <a:close/>
              </a:path>
              <a:path w="606425" h="721994">
                <a:moveTo>
                  <a:pt x="606259" y="644156"/>
                </a:moveTo>
                <a:lnTo>
                  <a:pt x="385711" y="644156"/>
                </a:lnTo>
                <a:lnTo>
                  <a:pt x="385711" y="709244"/>
                </a:lnTo>
                <a:lnTo>
                  <a:pt x="606259" y="709244"/>
                </a:lnTo>
                <a:lnTo>
                  <a:pt x="606259" y="644156"/>
                </a:lnTo>
                <a:close/>
              </a:path>
              <a:path w="606425" h="721994">
                <a:moveTo>
                  <a:pt x="606259" y="347827"/>
                </a:moveTo>
                <a:lnTo>
                  <a:pt x="302145" y="347827"/>
                </a:lnTo>
                <a:lnTo>
                  <a:pt x="337279" y="355326"/>
                </a:lnTo>
                <a:lnTo>
                  <a:pt x="365304" y="375759"/>
                </a:lnTo>
                <a:lnTo>
                  <a:pt x="383854" y="406029"/>
                </a:lnTo>
                <a:lnTo>
                  <a:pt x="390563" y="443039"/>
                </a:lnTo>
                <a:lnTo>
                  <a:pt x="390563" y="444982"/>
                </a:lnTo>
                <a:lnTo>
                  <a:pt x="383854" y="482405"/>
                </a:lnTo>
                <a:lnTo>
                  <a:pt x="365304" y="512629"/>
                </a:lnTo>
                <a:lnTo>
                  <a:pt x="337279" y="532832"/>
                </a:lnTo>
                <a:lnTo>
                  <a:pt x="302145" y="540194"/>
                </a:lnTo>
                <a:lnTo>
                  <a:pt x="606259" y="540194"/>
                </a:lnTo>
                <a:lnTo>
                  <a:pt x="606259" y="347827"/>
                </a:lnTo>
                <a:close/>
              </a:path>
              <a:path w="606425" h="721994">
                <a:moveTo>
                  <a:pt x="606259" y="0"/>
                </a:moveTo>
                <a:lnTo>
                  <a:pt x="385711" y="0"/>
                </a:lnTo>
                <a:lnTo>
                  <a:pt x="385711" y="239014"/>
                </a:lnTo>
                <a:lnTo>
                  <a:pt x="606259" y="239014"/>
                </a:lnTo>
                <a:lnTo>
                  <a:pt x="606259" y="0"/>
                </a:lnTo>
                <a:close/>
              </a:path>
            </a:pathLst>
          </a:custGeom>
          <a:solidFill>
            <a:srgbClr val="2A3E7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object 16"/>
          <p:cNvSpPr/>
          <p:nvPr/>
        </p:nvSpPr>
        <p:spPr>
          <a:xfrm>
            <a:off x="3942571" y="1501846"/>
            <a:ext cx="596900" cy="556260"/>
          </a:xfrm>
          <a:custGeom>
            <a:avLst/>
            <a:gdLst/>
            <a:ahLst/>
            <a:cxnLst/>
            <a:rect l="l" t="t" r="r" b="b"/>
            <a:pathLst>
              <a:path w="596900" h="556260">
                <a:moveTo>
                  <a:pt x="299250" y="0"/>
                </a:moveTo>
                <a:lnTo>
                  <a:pt x="248372" y="3740"/>
                </a:lnTo>
                <a:lnTo>
                  <a:pt x="200969" y="14535"/>
                </a:lnTo>
                <a:lnTo>
                  <a:pt x="157484" y="31743"/>
                </a:lnTo>
                <a:lnTo>
                  <a:pt x="118360" y="54722"/>
                </a:lnTo>
                <a:lnTo>
                  <a:pt x="84040" y="82830"/>
                </a:lnTo>
                <a:lnTo>
                  <a:pt x="54967" y="115428"/>
                </a:lnTo>
                <a:lnTo>
                  <a:pt x="31583" y="151872"/>
                </a:lnTo>
                <a:lnTo>
                  <a:pt x="14332" y="191523"/>
                </a:lnTo>
                <a:lnTo>
                  <a:pt x="3656" y="233738"/>
                </a:lnTo>
                <a:lnTo>
                  <a:pt x="0" y="277876"/>
                </a:lnTo>
                <a:lnTo>
                  <a:pt x="0" y="279819"/>
                </a:lnTo>
                <a:lnTo>
                  <a:pt x="3628" y="323902"/>
                </a:lnTo>
                <a:lnTo>
                  <a:pt x="14224" y="365969"/>
                </a:lnTo>
                <a:lnTo>
                  <a:pt x="31348" y="405402"/>
                </a:lnTo>
                <a:lnTo>
                  <a:pt x="54564" y="441582"/>
                </a:lnTo>
                <a:lnTo>
                  <a:pt x="83435" y="473892"/>
                </a:lnTo>
                <a:lnTo>
                  <a:pt x="117524" y="501713"/>
                </a:lnTo>
                <a:lnTo>
                  <a:pt x="156392" y="524428"/>
                </a:lnTo>
                <a:lnTo>
                  <a:pt x="199604" y="541418"/>
                </a:lnTo>
                <a:lnTo>
                  <a:pt x="246721" y="552065"/>
                </a:lnTo>
                <a:lnTo>
                  <a:pt x="297307" y="555752"/>
                </a:lnTo>
                <a:lnTo>
                  <a:pt x="348181" y="552011"/>
                </a:lnTo>
                <a:lnTo>
                  <a:pt x="395581" y="541216"/>
                </a:lnTo>
                <a:lnTo>
                  <a:pt x="439063" y="524008"/>
                </a:lnTo>
                <a:lnTo>
                  <a:pt x="478186" y="501029"/>
                </a:lnTo>
                <a:lnTo>
                  <a:pt x="512505" y="472921"/>
                </a:lnTo>
                <a:lnTo>
                  <a:pt x="541577" y="440323"/>
                </a:lnTo>
                <a:lnTo>
                  <a:pt x="564961" y="403879"/>
                </a:lnTo>
                <a:lnTo>
                  <a:pt x="578777" y="372122"/>
                </a:lnTo>
                <a:lnTo>
                  <a:pt x="299250" y="372122"/>
                </a:lnTo>
                <a:lnTo>
                  <a:pt x="265094" y="364774"/>
                </a:lnTo>
                <a:lnTo>
                  <a:pt x="237313" y="344673"/>
                </a:lnTo>
                <a:lnTo>
                  <a:pt x="218641" y="314735"/>
                </a:lnTo>
                <a:lnTo>
                  <a:pt x="211810" y="277876"/>
                </a:lnTo>
                <a:lnTo>
                  <a:pt x="211810" y="275932"/>
                </a:lnTo>
                <a:lnTo>
                  <a:pt x="218200" y="240197"/>
                </a:lnTo>
                <a:lnTo>
                  <a:pt x="235975" y="210835"/>
                </a:lnTo>
                <a:lnTo>
                  <a:pt x="263042" y="190947"/>
                </a:lnTo>
                <a:lnTo>
                  <a:pt x="297307" y="183629"/>
                </a:lnTo>
                <a:lnTo>
                  <a:pt x="579649" y="183629"/>
                </a:lnTo>
                <a:lnTo>
                  <a:pt x="565198" y="150349"/>
                </a:lnTo>
                <a:lnTo>
                  <a:pt x="541983" y="114169"/>
                </a:lnTo>
                <a:lnTo>
                  <a:pt x="513114" y="81859"/>
                </a:lnTo>
                <a:lnTo>
                  <a:pt x="479028" y="54038"/>
                </a:lnTo>
                <a:lnTo>
                  <a:pt x="440161" y="31323"/>
                </a:lnTo>
                <a:lnTo>
                  <a:pt x="396951" y="14333"/>
                </a:lnTo>
                <a:lnTo>
                  <a:pt x="349835" y="3686"/>
                </a:lnTo>
                <a:lnTo>
                  <a:pt x="299250" y="0"/>
                </a:lnTo>
                <a:close/>
              </a:path>
              <a:path w="596900" h="556260">
                <a:moveTo>
                  <a:pt x="579649" y="183629"/>
                </a:moveTo>
                <a:lnTo>
                  <a:pt x="297307" y="183629"/>
                </a:lnTo>
                <a:lnTo>
                  <a:pt x="331463" y="190977"/>
                </a:lnTo>
                <a:lnTo>
                  <a:pt x="359243" y="211078"/>
                </a:lnTo>
                <a:lnTo>
                  <a:pt x="377915" y="241016"/>
                </a:lnTo>
                <a:lnTo>
                  <a:pt x="384746" y="277876"/>
                </a:lnTo>
                <a:lnTo>
                  <a:pt x="384746" y="279819"/>
                </a:lnTo>
                <a:lnTo>
                  <a:pt x="378354" y="315554"/>
                </a:lnTo>
                <a:lnTo>
                  <a:pt x="360576" y="344916"/>
                </a:lnTo>
                <a:lnTo>
                  <a:pt x="333509" y="364804"/>
                </a:lnTo>
                <a:lnTo>
                  <a:pt x="299250" y="372122"/>
                </a:lnTo>
                <a:lnTo>
                  <a:pt x="578777" y="372122"/>
                </a:lnTo>
                <a:lnTo>
                  <a:pt x="582212" y="364228"/>
                </a:lnTo>
                <a:lnTo>
                  <a:pt x="592887" y="322013"/>
                </a:lnTo>
                <a:lnTo>
                  <a:pt x="596544" y="277876"/>
                </a:lnTo>
                <a:lnTo>
                  <a:pt x="596544" y="275932"/>
                </a:lnTo>
                <a:lnTo>
                  <a:pt x="592915" y="231849"/>
                </a:lnTo>
                <a:lnTo>
                  <a:pt x="582321" y="189782"/>
                </a:lnTo>
                <a:lnTo>
                  <a:pt x="579649" y="183629"/>
                </a:lnTo>
                <a:close/>
              </a:path>
            </a:pathLst>
          </a:custGeom>
          <a:solidFill>
            <a:srgbClr val="2A3E7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object 17"/>
          <p:cNvSpPr/>
          <p:nvPr/>
        </p:nvSpPr>
        <p:spPr>
          <a:xfrm>
            <a:off x="4588604" y="1506711"/>
            <a:ext cx="386715" cy="538480"/>
          </a:xfrm>
          <a:custGeom>
            <a:avLst/>
            <a:gdLst/>
            <a:ahLst/>
            <a:cxnLst/>
            <a:rect l="l" t="t" r="r" b="b"/>
            <a:pathLst>
              <a:path w="386714" h="538480">
                <a:moveTo>
                  <a:pt x="386689" y="0"/>
                </a:moveTo>
                <a:lnTo>
                  <a:pt x="338719" y="3528"/>
                </a:lnTo>
                <a:lnTo>
                  <a:pt x="299100" y="17970"/>
                </a:lnTo>
                <a:lnTo>
                  <a:pt x="266851" y="42113"/>
                </a:lnTo>
                <a:lnTo>
                  <a:pt x="240994" y="74745"/>
                </a:lnTo>
                <a:lnTo>
                  <a:pt x="220548" y="114655"/>
                </a:lnTo>
                <a:lnTo>
                  <a:pt x="220548" y="7772"/>
                </a:lnTo>
                <a:lnTo>
                  <a:pt x="0" y="7772"/>
                </a:lnTo>
                <a:lnTo>
                  <a:pt x="0" y="538251"/>
                </a:lnTo>
                <a:lnTo>
                  <a:pt x="220548" y="538251"/>
                </a:lnTo>
                <a:lnTo>
                  <a:pt x="220548" y="403199"/>
                </a:lnTo>
                <a:lnTo>
                  <a:pt x="224649" y="349861"/>
                </a:lnTo>
                <a:lnTo>
                  <a:pt x="236847" y="307126"/>
                </a:lnTo>
                <a:lnTo>
                  <a:pt x="256979" y="274593"/>
                </a:lnTo>
                <a:lnTo>
                  <a:pt x="320403" y="238508"/>
                </a:lnTo>
                <a:lnTo>
                  <a:pt x="363372" y="234149"/>
                </a:lnTo>
                <a:lnTo>
                  <a:pt x="386689" y="234149"/>
                </a:lnTo>
                <a:lnTo>
                  <a:pt x="386689" y="0"/>
                </a:lnTo>
                <a:close/>
              </a:path>
            </a:pathLst>
          </a:custGeom>
          <a:solidFill>
            <a:srgbClr val="2A3E7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2" name="object 32"/>
          <p:cNvSpPr txBox="1"/>
          <p:nvPr/>
        </p:nvSpPr>
        <p:spPr>
          <a:xfrm>
            <a:off x="2321606" y="3649873"/>
            <a:ext cx="2995295" cy="243656"/>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en-US" sz="1500" b="0" i="0" u="none" strike="noStrike" kern="1200" cap="none" spc="5" normalizeH="0" baseline="0" noProof="0" dirty="0">
                <a:ln>
                  <a:noFill/>
                </a:ln>
                <a:solidFill>
                  <a:prstClr val="black"/>
                </a:solidFill>
                <a:effectLst/>
                <a:uLnTx/>
                <a:uFillTx/>
                <a:latin typeface="Verdana"/>
                <a:ea typeface="+mn-ea"/>
                <a:cs typeface="Verdana"/>
              </a:rPr>
              <a:t>Houston</a:t>
            </a:r>
            <a:r>
              <a:rPr kumimoji="0" lang="en-US" sz="1500" b="0" i="0" u="none" strike="noStrike" kern="1200" cap="none" spc="-80" normalizeH="0" baseline="0" noProof="0" dirty="0">
                <a:ln>
                  <a:noFill/>
                </a:ln>
                <a:solidFill>
                  <a:prstClr val="black"/>
                </a:solidFill>
                <a:effectLst/>
                <a:uLnTx/>
                <a:uFillTx/>
                <a:latin typeface="Verdana"/>
                <a:ea typeface="+mn-ea"/>
                <a:cs typeface="Verdana"/>
              </a:rPr>
              <a:t> </a:t>
            </a:r>
            <a:r>
              <a:rPr kumimoji="0" lang="en-US" sz="1500" b="0" i="0" u="none" strike="noStrike" kern="1200" cap="none" spc="-229" normalizeH="0" baseline="0" noProof="0" dirty="0">
                <a:ln>
                  <a:noFill/>
                </a:ln>
                <a:solidFill>
                  <a:prstClr val="black"/>
                </a:solidFill>
                <a:effectLst/>
                <a:uLnTx/>
                <a:uFillTx/>
                <a:latin typeface="Verdana"/>
                <a:ea typeface="+mn-ea"/>
                <a:cs typeface="Verdana"/>
              </a:rPr>
              <a:t>|</a:t>
            </a:r>
            <a:r>
              <a:rPr kumimoji="0" lang="en-US" sz="1500" b="0" i="0" u="none" strike="noStrike" kern="1200" cap="none" spc="-80" normalizeH="0" baseline="0" noProof="0" dirty="0">
                <a:ln>
                  <a:noFill/>
                </a:ln>
                <a:solidFill>
                  <a:prstClr val="black"/>
                </a:solidFill>
                <a:effectLst/>
                <a:uLnTx/>
                <a:uFillTx/>
                <a:latin typeface="Verdana"/>
                <a:ea typeface="+mn-ea"/>
                <a:cs typeface="Verdana"/>
              </a:rPr>
              <a:t> </a:t>
            </a:r>
            <a:r>
              <a:rPr kumimoji="0" lang="en-US" sz="1500" b="0" i="0" u="none" strike="noStrike" kern="1200" cap="none" spc="5" normalizeH="0" baseline="0" noProof="0" dirty="0">
                <a:ln>
                  <a:noFill/>
                </a:ln>
                <a:solidFill>
                  <a:prstClr val="black"/>
                </a:solidFill>
                <a:effectLst/>
                <a:uLnTx/>
                <a:uFillTx/>
                <a:latin typeface="Verdana"/>
                <a:ea typeface="+mn-ea"/>
                <a:cs typeface="Verdana"/>
              </a:rPr>
              <a:t>October</a:t>
            </a:r>
            <a:r>
              <a:rPr kumimoji="0" lang="en-US" sz="1500" b="0" i="0" u="none" strike="noStrike" kern="1200" cap="none" spc="-80" normalizeH="0" baseline="0" noProof="0" dirty="0">
                <a:ln>
                  <a:noFill/>
                </a:ln>
                <a:solidFill>
                  <a:prstClr val="black"/>
                </a:solidFill>
                <a:effectLst/>
                <a:uLnTx/>
                <a:uFillTx/>
                <a:latin typeface="Verdana"/>
                <a:ea typeface="+mn-ea"/>
                <a:cs typeface="Verdana"/>
              </a:rPr>
              <a:t> </a:t>
            </a:r>
            <a:r>
              <a:rPr kumimoji="0" lang="en-US" sz="1500" b="0" i="0" u="none" strike="noStrike" kern="1200" cap="none" spc="-15" normalizeH="0" baseline="0" noProof="0" dirty="0">
                <a:ln>
                  <a:noFill/>
                </a:ln>
                <a:solidFill>
                  <a:prstClr val="black"/>
                </a:solidFill>
                <a:effectLst/>
                <a:uLnTx/>
                <a:uFillTx/>
                <a:latin typeface="Verdana"/>
                <a:ea typeface="+mn-ea"/>
                <a:cs typeface="Verdana"/>
              </a:rPr>
              <a:t>2022</a:t>
            </a:r>
            <a:endParaRPr kumimoji="0" lang="en-US" sz="1500" b="0" i="0" u="none" strike="noStrike" kern="1200" cap="none" spc="0" normalizeH="0" baseline="0" noProof="0" dirty="0">
              <a:ln>
                <a:noFill/>
              </a:ln>
              <a:solidFill>
                <a:prstClr val="black"/>
              </a:solidFill>
              <a:effectLst/>
              <a:uLnTx/>
              <a:uFillTx/>
              <a:latin typeface="Verdana"/>
              <a:ea typeface="+mn-ea"/>
              <a:cs typeface="Verdana"/>
            </a:endParaRPr>
          </a:p>
        </p:txBody>
      </p:sp>
      <p:grpSp>
        <p:nvGrpSpPr>
          <p:cNvPr id="33" name="object 33"/>
          <p:cNvGrpSpPr/>
          <p:nvPr/>
        </p:nvGrpSpPr>
        <p:grpSpPr>
          <a:xfrm>
            <a:off x="4835585" y="997456"/>
            <a:ext cx="630555" cy="676910"/>
            <a:chOff x="4835585" y="997456"/>
            <a:chExt cx="630555" cy="676910"/>
          </a:xfrm>
        </p:grpSpPr>
        <p:sp>
          <p:nvSpPr>
            <p:cNvPr id="34" name="object 34"/>
            <p:cNvSpPr/>
            <p:nvPr/>
          </p:nvSpPr>
          <p:spPr>
            <a:xfrm>
              <a:off x="5104053" y="1369024"/>
              <a:ext cx="346710" cy="305435"/>
            </a:xfrm>
            <a:custGeom>
              <a:avLst/>
              <a:gdLst/>
              <a:ahLst/>
              <a:cxnLst/>
              <a:rect l="l" t="t" r="r" b="b"/>
              <a:pathLst>
                <a:path w="346710" h="305435">
                  <a:moveTo>
                    <a:pt x="310864" y="0"/>
                  </a:moveTo>
                  <a:lnTo>
                    <a:pt x="27063" y="89235"/>
                  </a:lnTo>
                  <a:lnTo>
                    <a:pt x="190" y="122598"/>
                  </a:lnTo>
                  <a:lnTo>
                    <a:pt x="0" y="126561"/>
                  </a:lnTo>
                  <a:lnTo>
                    <a:pt x="1364" y="136813"/>
                  </a:lnTo>
                  <a:lnTo>
                    <a:pt x="265290" y="299979"/>
                  </a:lnTo>
                  <a:lnTo>
                    <a:pt x="280095" y="304842"/>
                  </a:lnTo>
                  <a:lnTo>
                    <a:pt x="295095" y="303689"/>
                  </a:lnTo>
                  <a:lnTo>
                    <a:pt x="308568" y="296995"/>
                  </a:lnTo>
                  <a:lnTo>
                    <a:pt x="318795" y="285235"/>
                  </a:lnTo>
                  <a:lnTo>
                    <a:pt x="323658" y="270411"/>
                  </a:lnTo>
                  <a:lnTo>
                    <a:pt x="322503" y="255412"/>
                  </a:lnTo>
                  <a:lnTo>
                    <a:pt x="315805" y="241951"/>
                  </a:lnTo>
                  <a:lnTo>
                    <a:pt x="304038" y="231742"/>
                  </a:lnTo>
                  <a:lnTo>
                    <a:pt x="135915" y="136302"/>
                  </a:lnTo>
                  <a:lnTo>
                    <a:pt x="319697" y="76421"/>
                  </a:lnTo>
                  <a:lnTo>
                    <a:pt x="333263" y="68746"/>
                  </a:lnTo>
                  <a:lnTo>
                    <a:pt x="342511" y="56889"/>
                  </a:lnTo>
                  <a:lnTo>
                    <a:pt x="346641" y="42431"/>
                  </a:lnTo>
                  <a:lnTo>
                    <a:pt x="344855" y="26955"/>
                  </a:lnTo>
                  <a:lnTo>
                    <a:pt x="337189" y="13385"/>
                  </a:lnTo>
                  <a:lnTo>
                    <a:pt x="325327" y="4131"/>
                  </a:lnTo>
                  <a:lnTo>
                    <a:pt x="310864" y="0"/>
                  </a:lnTo>
                  <a:close/>
                </a:path>
              </a:pathLst>
            </a:custGeom>
            <a:solidFill>
              <a:srgbClr val="CA3F3E"/>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5" name="object 35"/>
            <p:cNvSpPr/>
            <p:nvPr/>
          </p:nvSpPr>
          <p:spPr>
            <a:xfrm>
              <a:off x="4835585" y="997456"/>
              <a:ext cx="295275" cy="325755"/>
            </a:xfrm>
            <a:custGeom>
              <a:avLst/>
              <a:gdLst/>
              <a:ahLst/>
              <a:cxnLst/>
              <a:rect l="l" t="t" r="r" b="b"/>
              <a:pathLst>
                <a:path w="295275" h="325755">
                  <a:moveTo>
                    <a:pt x="257062" y="0"/>
                  </a:moveTo>
                  <a:lnTo>
                    <a:pt x="242853" y="2762"/>
                  </a:lnTo>
                  <a:lnTo>
                    <a:pt x="230718" y="10656"/>
                  </a:lnTo>
                  <a:lnTo>
                    <a:pt x="222249" y="23033"/>
                  </a:lnTo>
                  <a:lnTo>
                    <a:pt x="149630" y="194267"/>
                  </a:lnTo>
                  <a:lnTo>
                    <a:pt x="72058" y="25217"/>
                  </a:lnTo>
                  <a:lnTo>
                    <a:pt x="63227" y="13090"/>
                  </a:lnTo>
                  <a:lnTo>
                    <a:pt x="50872" y="5550"/>
                  </a:lnTo>
                  <a:lnTo>
                    <a:pt x="36597" y="3198"/>
                  </a:lnTo>
                  <a:lnTo>
                    <a:pt x="22008" y="6637"/>
                  </a:lnTo>
                  <a:lnTo>
                    <a:pt x="9884" y="15458"/>
                  </a:lnTo>
                  <a:lnTo>
                    <a:pt x="2350" y="27814"/>
                  </a:lnTo>
                  <a:lnTo>
                    <a:pt x="0" y="42095"/>
                  </a:lnTo>
                  <a:lnTo>
                    <a:pt x="3428" y="56688"/>
                  </a:lnTo>
                  <a:lnTo>
                    <a:pt x="119785" y="310294"/>
                  </a:lnTo>
                  <a:lnTo>
                    <a:pt x="124751" y="315857"/>
                  </a:lnTo>
                  <a:lnTo>
                    <a:pt x="130796" y="319679"/>
                  </a:lnTo>
                  <a:lnTo>
                    <a:pt x="136866" y="323527"/>
                  </a:lnTo>
                  <a:lnTo>
                    <a:pt x="144042" y="325636"/>
                  </a:lnTo>
                  <a:lnTo>
                    <a:pt x="151522" y="325534"/>
                  </a:lnTo>
                  <a:lnTo>
                    <a:pt x="162360" y="323771"/>
                  </a:lnTo>
                  <a:lnTo>
                    <a:pt x="291768" y="52509"/>
                  </a:lnTo>
                  <a:lnTo>
                    <a:pt x="294781" y="37836"/>
                  </a:lnTo>
                  <a:lnTo>
                    <a:pt x="292038" y="23639"/>
                  </a:lnTo>
                  <a:lnTo>
                    <a:pt x="284157" y="11504"/>
                  </a:lnTo>
                  <a:lnTo>
                    <a:pt x="271753" y="3018"/>
                  </a:lnTo>
                  <a:lnTo>
                    <a:pt x="257062" y="0"/>
                  </a:lnTo>
                  <a:close/>
                </a:path>
              </a:pathLst>
            </a:custGeom>
            <a:solidFill>
              <a:srgbClr val="D3A32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6" name="object 36"/>
            <p:cNvSpPr/>
            <p:nvPr/>
          </p:nvSpPr>
          <p:spPr>
            <a:xfrm>
              <a:off x="5089500" y="997457"/>
              <a:ext cx="376555" cy="371475"/>
            </a:xfrm>
            <a:custGeom>
              <a:avLst/>
              <a:gdLst/>
              <a:ahLst/>
              <a:cxnLst/>
              <a:rect l="l" t="t" r="r" b="b"/>
              <a:pathLst>
                <a:path w="376554" h="371475">
                  <a:moveTo>
                    <a:pt x="160305" y="0"/>
                  </a:moveTo>
                  <a:lnTo>
                    <a:pt x="120970" y="26567"/>
                  </a:lnTo>
                  <a:lnTo>
                    <a:pt x="3038" y="312089"/>
                  </a:lnTo>
                  <a:lnTo>
                    <a:pt x="0" y="324196"/>
                  </a:lnTo>
                  <a:lnTo>
                    <a:pt x="526" y="336422"/>
                  </a:lnTo>
                  <a:lnTo>
                    <a:pt x="26007" y="368027"/>
                  </a:lnTo>
                  <a:lnTo>
                    <a:pt x="42750" y="371423"/>
                  </a:lnTo>
                  <a:lnTo>
                    <a:pt x="47653" y="371423"/>
                  </a:lnTo>
                  <a:lnTo>
                    <a:pt x="347779" y="263562"/>
                  </a:lnTo>
                  <a:lnTo>
                    <a:pt x="376043" y="225412"/>
                  </a:lnTo>
                  <a:lnTo>
                    <a:pt x="373522" y="208545"/>
                  </a:lnTo>
                  <a:lnTo>
                    <a:pt x="335383" y="180292"/>
                  </a:lnTo>
                  <a:lnTo>
                    <a:pt x="119573" y="254939"/>
                  </a:lnTo>
                  <a:lnTo>
                    <a:pt x="200345" y="59346"/>
                  </a:lnTo>
                  <a:lnTo>
                    <a:pt x="203610" y="42609"/>
                  </a:lnTo>
                  <a:lnTo>
                    <a:pt x="200319" y="26480"/>
                  </a:lnTo>
                  <a:lnTo>
                    <a:pt x="191219" y="12763"/>
                  </a:lnTo>
                  <a:lnTo>
                    <a:pt x="177053" y="3263"/>
                  </a:lnTo>
                  <a:lnTo>
                    <a:pt x="160305" y="0"/>
                  </a:lnTo>
                  <a:close/>
                </a:path>
              </a:pathLst>
            </a:custGeom>
            <a:solidFill>
              <a:srgbClr val="2A3E7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6" name="CuadroTexto 45">
            <a:extLst>
              <a:ext uri="{FF2B5EF4-FFF2-40B4-BE49-F238E27FC236}">
                <a16:creationId xmlns:a16="http://schemas.microsoft.com/office/drawing/2014/main" id="{063D45A4-B3CA-49C9-9B29-6BBA489500C1}"/>
              </a:ext>
            </a:extLst>
          </p:cNvPr>
          <p:cNvSpPr txBox="1"/>
          <p:nvPr/>
        </p:nvSpPr>
        <p:spPr>
          <a:xfrm>
            <a:off x="830936" y="2273117"/>
            <a:ext cx="430808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1F497D"/>
                </a:solidFill>
                <a:effectLst/>
                <a:uLnTx/>
                <a:uFillTx/>
                <a:latin typeface="Calibri"/>
                <a:ea typeface="+mn-ea"/>
                <a:cs typeface="+mn-cs"/>
              </a:rPr>
              <a:t>Ministry of Energy and Mines</a:t>
            </a:r>
            <a:endParaRPr kumimoji="0" lang="es-EC" sz="2400" b="0" i="0" u="none" strike="noStrike" kern="1200" cap="none" spc="0" normalizeH="0" baseline="0" noProof="0" dirty="0">
              <a:ln>
                <a:noFill/>
              </a:ln>
              <a:solidFill>
                <a:srgbClr val="1F497D"/>
              </a:solidFill>
              <a:effectLst/>
              <a:uLnTx/>
              <a:uFillTx/>
              <a:latin typeface="Calibri"/>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79B3807C-E9EA-8ACE-ECFB-EA2BE0699A1D}"/>
              </a:ext>
            </a:extLst>
          </p:cNvPr>
          <p:cNvSpPr txBox="1"/>
          <p:nvPr/>
        </p:nvSpPr>
        <p:spPr>
          <a:xfrm>
            <a:off x="3652769" y="1422400"/>
            <a:ext cx="4124461" cy="369332"/>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s-CO" sz="1800" b="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Narrow" panose="020B0606020202030204" pitchFamily="34" charset="0"/>
              </a:rPr>
              <a:t>PRE-CONTRACTUAL DOCUMENTS</a:t>
            </a:r>
          </a:p>
        </p:txBody>
      </p:sp>
      <p:sp>
        <p:nvSpPr>
          <p:cNvPr id="6" name="CuadroTexto 5">
            <a:extLst>
              <a:ext uri="{FF2B5EF4-FFF2-40B4-BE49-F238E27FC236}">
                <a16:creationId xmlns:a16="http://schemas.microsoft.com/office/drawing/2014/main" id="{68ED5247-2255-09EA-6332-E5BDCDCF20DA}"/>
              </a:ext>
            </a:extLst>
          </p:cNvPr>
          <p:cNvSpPr txBox="1"/>
          <p:nvPr/>
        </p:nvSpPr>
        <p:spPr>
          <a:xfrm>
            <a:off x="3667185" y="1991797"/>
            <a:ext cx="5029200" cy="369332"/>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s-CO" sz="1800" b="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Narrow" panose="020B0606020202030204" pitchFamily="34" charset="0"/>
              </a:rPr>
              <a:t>EXPLORATION </a:t>
            </a:r>
            <a:r>
              <a:rPr lang="es-CO" dirty="0">
                <a:latin typeface="Open Sans" panose="020B0606030504020204" pitchFamily="34" charset="0"/>
                <a:ea typeface="Open Sans" panose="020B0606030504020204" pitchFamily="34" charset="0"/>
                <a:cs typeface="Open Sans" panose="020B0606030504020204" pitchFamily="34" charset="0"/>
                <a:sym typeface="Arial Narrow" panose="020B0606020202030204" pitchFamily="34" charset="0"/>
              </a:rPr>
              <a:t>AND</a:t>
            </a:r>
            <a:r>
              <a:rPr kumimoji="0" lang="es-CO" sz="1800" b="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Narrow" panose="020B0606020202030204" pitchFamily="34" charset="0"/>
              </a:rPr>
              <a:t> EXPLOITATION PERIODS</a:t>
            </a:r>
          </a:p>
        </p:txBody>
      </p:sp>
      <p:sp>
        <p:nvSpPr>
          <p:cNvPr id="8" name="CuadroTexto 7">
            <a:extLst>
              <a:ext uri="{FF2B5EF4-FFF2-40B4-BE49-F238E27FC236}">
                <a16:creationId xmlns:a16="http://schemas.microsoft.com/office/drawing/2014/main" id="{F2DBB0BB-477E-A900-67BE-06448DAF0DCB}"/>
              </a:ext>
            </a:extLst>
          </p:cNvPr>
          <p:cNvSpPr txBox="1"/>
          <p:nvPr/>
        </p:nvSpPr>
        <p:spPr>
          <a:xfrm>
            <a:off x="3667186" y="2560220"/>
            <a:ext cx="3581399" cy="369332"/>
          </a:xfrm>
          <a:prstGeom prst="rect">
            <a:avLst/>
          </a:prstGeom>
          <a:noFill/>
        </p:spPr>
        <p:txBody>
          <a:bodyPr wrap="square" rtlCol="0">
            <a:spAutoFit/>
          </a:bodyPr>
          <a:lstStyle/>
          <a:p>
            <a:pPr algn="l">
              <a:defRPr/>
            </a:pPr>
            <a:r>
              <a:rPr lang="es-EC" dirty="0">
                <a:effectLst/>
                <a:latin typeface="Segoe UI Web (West European)"/>
              </a:rPr>
              <a:t>CONTRACT GUARANTEES</a:t>
            </a:r>
          </a:p>
        </p:txBody>
      </p:sp>
      <p:sp>
        <p:nvSpPr>
          <p:cNvPr id="9" name="CuadroTexto 8">
            <a:extLst>
              <a:ext uri="{FF2B5EF4-FFF2-40B4-BE49-F238E27FC236}">
                <a16:creationId xmlns:a16="http://schemas.microsoft.com/office/drawing/2014/main" id="{15C0666D-CEE2-9583-57D3-4EF78A953E38}"/>
              </a:ext>
            </a:extLst>
          </p:cNvPr>
          <p:cNvSpPr txBox="1"/>
          <p:nvPr/>
        </p:nvSpPr>
        <p:spPr>
          <a:xfrm>
            <a:off x="3665022" y="3081269"/>
            <a:ext cx="5402778" cy="369332"/>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s-CO" altLang="en-US" sz="1800" b="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Narrow" panose="020B0606020202030204" pitchFamily="34" charset="0"/>
              </a:rPr>
              <a:t>SOCIO-ENVIRONMENTAL MANAGEMENT</a:t>
            </a:r>
            <a:endParaRPr kumimoji="0" lang="es-CO" sz="1800" b="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Narrow" panose="020B0606020202030204" pitchFamily="34" charset="0"/>
            </a:endParaRPr>
          </a:p>
        </p:txBody>
      </p:sp>
      <p:sp>
        <p:nvSpPr>
          <p:cNvPr id="10" name="CuadroTexto 9">
            <a:extLst>
              <a:ext uri="{FF2B5EF4-FFF2-40B4-BE49-F238E27FC236}">
                <a16:creationId xmlns:a16="http://schemas.microsoft.com/office/drawing/2014/main" id="{16C091E0-8446-AE0A-5413-874CDB4826B7}"/>
              </a:ext>
            </a:extLst>
          </p:cNvPr>
          <p:cNvSpPr txBox="1"/>
          <p:nvPr/>
        </p:nvSpPr>
        <p:spPr>
          <a:xfrm>
            <a:off x="3652769" y="3643868"/>
            <a:ext cx="3581400" cy="369332"/>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s-CO" dirty="0">
                <a:latin typeface="Open Sans" panose="020B0606030504020204" pitchFamily="34" charset="0"/>
                <a:ea typeface="Open Sans" panose="020B0606030504020204" pitchFamily="34" charset="0"/>
                <a:cs typeface="Open Sans" panose="020B0606030504020204" pitchFamily="34" charset="0"/>
                <a:sym typeface="Arial Narrow" panose="020B0606020202030204" pitchFamily="34" charset="0"/>
              </a:rPr>
              <a:t>DISPUTE RESOLUTION</a:t>
            </a:r>
            <a:endParaRPr kumimoji="0" lang="es-CO" sz="1800" b="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Narrow" panose="020B0606020202030204" pitchFamily="34" charset="0"/>
            </a:endParaRPr>
          </a:p>
        </p:txBody>
      </p:sp>
      <p:pic>
        <p:nvPicPr>
          <p:cNvPr id="12" name="Imagen 11">
            <a:extLst>
              <a:ext uri="{FF2B5EF4-FFF2-40B4-BE49-F238E27FC236}">
                <a16:creationId xmlns:a16="http://schemas.microsoft.com/office/drawing/2014/main" id="{27E2A76E-79DB-F561-A7F0-54D34258EA77}"/>
              </a:ext>
            </a:extLst>
          </p:cNvPr>
          <p:cNvPicPr>
            <a:picLocks noChangeAspect="1"/>
          </p:cNvPicPr>
          <p:nvPr/>
        </p:nvPicPr>
        <p:blipFill>
          <a:blip r:embed="rId6"/>
          <a:stretch>
            <a:fillRect/>
          </a:stretch>
        </p:blipFill>
        <p:spPr>
          <a:xfrm>
            <a:off x="3119369" y="1379406"/>
            <a:ext cx="457200" cy="449826"/>
          </a:xfrm>
          <a:prstGeom prst="rect">
            <a:avLst/>
          </a:prstGeom>
        </p:spPr>
      </p:pic>
      <p:sp>
        <p:nvSpPr>
          <p:cNvPr id="13" name="CuadroTexto 12">
            <a:extLst>
              <a:ext uri="{FF2B5EF4-FFF2-40B4-BE49-F238E27FC236}">
                <a16:creationId xmlns:a16="http://schemas.microsoft.com/office/drawing/2014/main" id="{1BF335D8-F931-0A0C-4441-697EFDF537C7}"/>
              </a:ext>
            </a:extLst>
          </p:cNvPr>
          <p:cNvSpPr txBox="1"/>
          <p:nvPr/>
        </p:nvSpPr>
        <p:spPr>
          <a:xfrm>
            <a:off x="3150826" y="1454899"/>
            <a:ext cx="407208"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_tradnl" sz="1400" b="1" i="0" u="none" strike="noStrike" kern="0" cap="none" spc="0" normalizeH="0" baseline="0" noProof="0" dirty="0">
                <a:ln>
                  <a:noFill/>
                </a:ln>
                <a:solidFill>
                  <a:srgbClr val="4362AB"/>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01</a:t>
            </a:r>
          </a:p>
        </p:txBody>
      </p:sp>
      <p:pic>
        <p:nvPicPr>
          <p:cNvPr id="14" name="Imagen 13">
            <a:extLst>
              <a:ext uri="{FF2B5EF4-FFF2-40B4-BE49-F238E27FC236}">
                <a16:creationId xmlns:a16="http://schemas.microsoft.com/office/drawing/2014/main" id="{9B8A793A-75BB-E74F-A887-E15E4FB3BE59}"/>
              </a:ext>
            </a:extLst>
          </p:cNvPr>
          <p:cNvPicPr>
            <a:picLocks noChangeAspect="1"/>
          </p:cNvPicPr>
          <p:nvPr/>
        </p:nvPicPr>
        <p:blipFill>
          <a:blip r:embed="rId7"/>
          <a:stretch>
            <a:fillRect/>
          </a:stretch>
        </p:blipFill>
        <p:spPr>
          <a:xfrm>
            <a:off x="3118495" y="1931328"/>
            <a:ext cx="472490" cy="464869"/>
          </a:xfrm>
          <a:prstGeom prst="rect">
            <a:avLst/>
          </a:prstGeom>
        </p:spPr>
      </p:pic>
      <p:sp>
        <p:nvSpPr>
          <p:cNvPr id="16" name="CuadroTexto 15">
            <a:extLst>
              <a:ext uri="{FF2B5EF4-FFF2-40B4-BE49-F238E27FC236}">
                <a16:creationId xmlns:a16="http://schemas.microsoft.com/office/drawing/2014/main" id="{7EB01B33-75BF-CEB7-5171-9DDB3917574B}"/>
              </a:ext>
            </a:extLst>
          </p:cNvPr>
          <p:cNvSpPr txBox="1"/>
          <p:nvPr/>
        </p:nvSpPr>
        <p:spPr>
          <a:xfrm>
            <a:off x="3157408" y="2009873"/>
            <a:ext cx="407208"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_tradnl" sz="1400" b="1" i="0" u="none" strike="noStrike" kern="0" cap="none" spc="0" normalizeH="0" baseline="0" noProof="0" dirty="0">
                <a:ln>
                  <a:noFill/>
                </a:ln>
                <a:solidFill>
                  <a:srgbClr val="D43B4F"/>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02</a:t>
            </a:r>
          </a:p>
        </p:txBody>
      </p:sp>
      <p:pic>
        <p:nvPicPr>
          <p:cNvPr id="17" name="Imagen 16">
            <a:extLst>
              <a:ext uri="{FF2B5EF4-FFF2-40B4-BE49-F238E27FC236}">
                <a16:creationId xmlns:a16="http://schemas.microsoft.com/office/drawing/2014/main" id="{D986759D-2FC7-9EC4-1806-764C0E305037}"/>
              </a:ext>
            </a:extLst>
          </p:cNvPr>
          <p:cNvPicPr>
            <a:picLocks noChangeAspect="1"/>
          </p:cNvPicPr>
          <p:nvPr/>
        </p:nvPicPr>
        <p:blipFill>
          <a:blip r:embed="rId8"/>
          <a:stretch>
            <a:fillRect/>
          </a:stretch>
        </p:blipFill>
        <p:spPr>
          <a:xfrm>
            <a:off x="3125437" y="2482334"/>
            <a:ext cx="471149" cy="463550"/>
          </a:xfrm>
          <a:prstGeom prst="rect">
            <a:avLst/>
          </a:prstGeom>
        </p:spPr>
      </p:pic>
      <p:sp>
        <p:nvSpPr>
          <p:cNvPr id="18" name="CuadroTexto 17">
            <a:extLst>
              <a:ext uri="{FF2B5EF4-FFF2-40B4-BE49-F238E27FC236}">
                <a16:creationId xmlns:a16="http://schemas.microsoft.com/office/drawing/2014/main" id="{875DC51F-040A-55A1-69BA-54F7BD0209BE}"/>
              </a:ext>
            </a:extLst>
          </p:cNvPr>
          <p:cNvSpPr txBox="1"/>
          <p:nvPr/>
        </p:nvSpPr>
        <p:spPr>
          <a:xfrm>
            <a:off x="3168755" y="2560220"/>
            <a:ext cx="407208"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_tradnl" sz="1400" b="1" i="0" u="none" strike="noStrike" kern="0" cap="none" spc="0" normalizeH="0" baseline="0" noProof="0" dirty="0">
                <a:ln>
                  <a:noFill/>
                </a:ln>
                <a:solidFill>
                  <a:srgbClr val="E8AD54"/>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03</a:t>
            </a:r>
          </a:p>
        </p:txBody>
      </p:sp>
      <p:pic>
        <p:nvPicPr>
          <p:cNvPr id="19" name="Imagen 18">
            <a:extLst>
              <a:ext uri="{FF2B5EF4-FFF2-40B4-BE49-F238E27FC236}">
                <a16:creationId xmlns:a16="http://schemas.microsoft.com/office/drawing/2014/main" id="{EEBBA7F2-6886-42A9-AC03-577CE5179D55}"/>
              </a:ext>
            </a:extLst>
          </p:cNvPr>
          <p:cNvPicPr>
            <a:picLocks noChangeAspect="1"/>
          </p:cNvPicPr>
          <p:nvPr/>
        </p:nvPicPr>
        <p:blipFill>
          <a:blip r:embed="rId9"/>
          <a:stretch>
            <a:fillRect/>
          </a:stretch>
        </p:blipFill>
        <p:spPr>
          <a:xfrm>
            <a:off x="3125224" y="2999344"/>
            <a:ext cx="486778" cy="478926"/>
          </a:xfrm>
          <a:prstGeom prst="rect">
            <a:avLst/>
          </a:prstGeom>
        </p:spPr>
      </p:pic>
      <p:sp>
        <p:nvSpPr>
          <p:cNvPr id="20" name="CuadroTexto 19">
            <a:extLst>
              <a:ext uri="{FF2B5EF4-FFF2-40B4-BE49-F238E27FC236}">
                <a16:creationId xmlns:a16="http://schemas.microsoft.com/office/drawing/2014/main" id="{265FD769-1560-BFE1-76D7-A2052C612E98}"/>
              </a:ext>
            </a:extLst>
          </p:cNvPr>
          <p:cNvSpPr txBox="1"/>
          <p:nvPr/>
        </p:nvSpPr>
        <p:spPr>
          <a:xfrm>
            <a:off x="3168755" y="3098102"/>
            <a:ext cx="407208"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_tradnl" sz="1400" b="1" i="0" u="none" strike="noStrike" kern="0" cap="none" spc="0" normalizeH="0" baseline="0" noProof="0" dirty="0">
                <a:ln>
                  <a:noFill/>
                </a:ln>
                <a:solidFill>
                  <a:srgbClr val="84C555"/>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04</a:t>
            </a:r>
          </a:p>
        </p:txBody>
      </p:sp>
      <p:pic>
        <p:nvPicPr>
          <p:cNvPr id="21" name="Imagen 20">
            <a:extLst>
              <a:ext uri="{FF2B5EF4-FFF2-40B4-BE49-F238E27FC236}">
                <a16:creationId xmlns:a16="http://schemas.microsoft.com/office/drawing/2014/main" id="{18CEDEF6-EFB4-9A1D-9769-A6BE10F11A66}"/>
              </a:ext>
            </a:extLst>
          </p:cNvPr>
          <p:cNvPicPr>
            <a:picLocks noChangeAspect="1"/>
          </p:cNvPicPr>
          <p:nvPr/>
        </p:nvPicPr>
        <p:blipFill>
          <a:blip r:embed="rId10"/>
          <a:stretch>
            <a:fillRect/>
          </a:stretch>
        </p:blipFill>
        <p:spPr>
          <a:xfrm>
            <a:off x="3122278" y="3558036"/>
            <a:ext cx="499213" cy="491161"/>
          </a:xfrm>
          <a:prstGeom prst="rect">
            <a:avLst/>
          </a:prstGeom>
        </p:spPr>
      </p:pic>
      <p:sp>
        <p:nvSpPr>
          <p:cNvPr id="22" name="CuadroTexto 21">
            <a:extLst>
              <a:ext uri="{FF2B5EF4-FFF2-40B4-BE49-F238E27FC236}">
                <a16:creationId xmlns:a16="http://schemas.microsoft.com/office/drawing/2014/main" id="{0F1FBCA3-6A4E-844C-574A-B96BACC93F75}"/>
              </a:ext>
            </a:extLst>
          </p:cNvPr>
          <p:cNvSpPr txBox="1"/>
          <p:nvPr/>
        </p:nvSpPr>
        <p:spPr>
          <a:xfrm>
            <a:off x="3168755" y="3662393"/>
            <a:ext cx="407208"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_tradnl" sz="1400" b="1" i="0" u="none" strike="noStrike" kern="0" cap="none" spc="0" normalizeH="0" baseline="0" noProof="0" dirty="0">
                <a:ln>
                  <a:noFill/>
                </a:ln>
                <a:solidFill>
                  <a:srgbClr val="8062A8"/>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05</a:t>
            </a:r>
          </a:p>
        </p:txBody>
      </p:sp>
      <p:sp>
        <p:nvSpPr>
          <p:cNvPr id="25" name="CuadroTexto 24">
            <a:extLst>
              <a:ext uri="{FF2B5EF4-FFF2-40B4-BE49-F238E27FC236}">
                <a16:creationId xmlns:a16="http://schemas.microsoft.com/office/drawing/2014/main" id="{59181576-D3D4-9C9D-418B-78FB5F95AE7A}"/>
              </a:ext>
            </a:extLst>
          </p:cNvPr>
          <p:cNvSpPr txBox="1"/>
          <p:nvPr/>
        </p:nvSpPr>
        <p:spPr>
          <a:xfrm>
            <a:off x="381000" y="660400"/>
            <a:ext cx="1308371" cy="400110"/>
          </a:xfrm>
          <a:prstGeom prst="rect">
            <a:avLst/>
          </a:prstGeom>
          <a:noFill/>
        </p:spPr>
        <p:txBody>
          <a:bodyPr wrap="non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s-EC" sz="2000" b="1" i="0" u="none" strike="noStrike" kern="0" cap="none" spc="0" normalizeH="0" baseline="0" noProof="0" dirty="0">
                <a:ln>
                  <a:noFill/>
                </a:ln>
                <a:solidFill>
                  <a:srgbClr val="002060"/>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AGENDA </a:t>
            </a:r>
          </a:p>
        </p:txBody>
      </p:sp>
      <p:pic>
        <p:nvPicPr>
          <p:cNvPr id="3" name="Audio 2">
            <a:hlinkClick r:id="" action="ppaction://media"/>
            <a:extLst>
              <a:ext uri="{FF2B5EF4-FFF2-40B4-BE49-F238E27FC236}">
                <a16:creationId xmlns:a16="http://schemas.microsoft.com/office/drawing/2014/main" id="{5BBC345F-64C7-44C2-9FC2-3B57BE345080}"/>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0668000" y="5588000"/>
            <a:ext cx="609600" cy="609600"/>
          </a:xfrm>
          <a:prstGeom prst="rect">
            <a:avLst/>
          </a:prstGeom>
        </p:spPr>
      </p:pic>
    </p:spTree>
    <p:extLst>
      <p:ext uri="{BB962C8B-B14F-4D97-AF65-F5344CB8AC3E}">
        <p14:creationId xmlns:p14="http://schemas.microsoft.com/office/powerpoint/2010/main" val="975834809"/>
      </p:ext>
    </p:extLst>
  </p:cSld>
  <p:clrMapOvr>
    <a:masterClrMapping/>
  </p:clrMapOvr>
  <mc:AlternateContent xmlns:mc="http://schemas.openxmlformats.org/markup-compatibility/2006" xmlns:p14="http://schemas.microsoft.com/office/powerpoint/2010/main">
    <mc:Choice Requires="p14">
      <p:transition spd="slow" p14:dur="2000" advTm="21247"/>
    </mc:Choice>
    <mc:Fallback xmlns="">
      <p:transition spd="slow" advTm="212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92BC1D58-9615-B442-0CBD-899F24EF5E01}"/>
              </a:ext>
            </a:extLst>
          </p:cNvPr>
          <p:cNvSpPr txBox="1"/>
          <p:nvPr/>
        </p:nvSpPr>
        <p:spPr>
          <a:xfrm>
            <a:off x="381000" y="736600"/>
            <a:ext cx="4953000" cy="400110"/>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s-ES" sz="2000" b="1" dirty="0">
                <a:solidFill>
                  <a:srgbClr val="002060"/>
                </a:solidFill>
                <a:latin typeface="Open Sans Semibold" panose="020B0606030504020204" pitchFamily="34" charset="0"/>
                <a:ea typeface="Open Sans Semibold" panose="020B0606030504020204" pitchFamily="34" charset="0"/>
                <a:cs typeface="Open Sans Semibold" panose="020B0606030504020204" pitchFamily="34" charset="0"/>
              </a:rPr>
              <a:t>PROCUREMENTS </a:t>
            </a:r>
            <a:r>
              <a:rPr kumimoji="0" lang="es-ES" sz="2000" b="1" i="0" u="none" strike="noStrike" kern="0" cap="none" spc="0" normalizeH="0" baseline="0" noProof="0" dirty="0">
                <a:ln>
                  <a:noFill/>
                </a:ln>
                <a:solidFill>
                  <a:srgbClr val="002060"/>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 DOCUMENTS</a:t>
            </a:r>
            <a:endParaRPr kumimoji="0" lang="es-EC" sz="2000" b="1" i="0" u="none" strike="noStrike" kern="0" cap="none" spc="0" normalizeH="0" baseline="0" noProof="0" dirty="0">
              <a:ln>
                <a:noFill/>
              </a:ln>
              <a:solidFill>
                <a:srgbClr val="002060"/>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endParaRPr>
          </a:p>
        </p:txBody>
      </p:sp>
      <p:pic>
        <p:nvPicPr>
          <p:cNvPr id="13" name="Picture 2" descr="d:\Users\houtemp\Desktop\OTL1004alta (RIG 117).JPG">
            <a:extLst>
              <a:ext uri="{FF2B5EF4-FFF2-40B4-BE49-F238E27FC236}">
                <a16:creationId xmlns:a16="http://schemas.microsoft.com/office/drawing/2014/main" id="{B2968D54-0694-D1D1-A3EC-C4BE9452BC4E}"/>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12121" b="11365"/>
          <a:stretch/>
        </p:blipFill>
        <p:spPr bwMode="auto">
          <a:xfrm>
            <a:off x="1272776" y="1184180"/>
            <a:ext cx="8838492" cy="2437840"/>
          </a:xfrm>
          <a:prstGeom prst="rect">
            <a:avLst/>
          </a:prstGeom>
          <a:noFill/>
          <a:extLst>
            <a:ext uri="{909E8E84-426E-40DD-AFC4-6F175D3DCCD1}">
              <a14:hiddenFill xmlns:a14="http://schemas.microsoft.com/office/drawing/2010/main">
                <a:solidFill>
                  <a:srgbClr val="FFFFFF"/>
                </a:solidFill>
              </a14:hiddenFill>
            </a:ext>
          </a:extLst>
        </p:spPr>
      </p:pic>
      <p:pic>
        <p:nvPicPr>
          <p:cNvPr id="26" name="Imagen 25">
            <a:extLst>
              <a:ext uri="{FF2B5EF4-FFF2-40B4-BE49-F238E27FC236}">
                <a16:creationId xmlns:a16="http://schemas.microsoft.com/office/drawing/2014/main" id="{3269421F-7F34-78F8-EDC2-46F4DB9792DD}"/>
              </a:ext>
            </a:extLst>
          </p:cNvPr>
          <p:cNvPicPr>
            <a:picLocks noChangeAspect="1"/>
          </p:cNvPicPr>
          <p:nvPr/>
        </p:nvPicPr>
        <p:blipFill>
          <a:blip r:embed="rId7"/>
          <a:stretch>
            <a:fillRect/>
          </a:stretch>
        </p:blipFill>
        <p:spPr>
          <a:xfrm>
            <a:off x="3383295" y="2917812"/>
            <a:ext cx="2395132" cy="2511709"/>
          </a:xfrm>
          <a:prstGeom prst="rect">
            <a:avLst/>
          </a:prstGeom>
        </p:spPr>
      </p:pic>
      <p:sp>
        <p:nvSpPr>
          <p:cNvPr id="24" name="CuadroTexto 23">
            <a:extLst>
              <a:ext uri="{FF2B5EF4-FFF2-40B4-BE49-F238E27FC236}">
                <a16:creationId xmlns:a16="http://schemas.microsoft.com/office/drawing/2014/main" id="{D826C5A5-6F05-F882-A080-43DE97547180}"/>
              </a:ext>
            </a:extLst>
          </p:cNvPr>
          <p:cNvSpPr txBox="1"/>
          <p:nvPr/>
        </p:nvSpPr>
        <p:spPr>
          <a:xfrm>
            <a:off x="3623701" y="2999026"/>
            <a:ext cx="2167499" cy="861774"/>
          </a:xfrm>
          <a:prstGeom prst="rect">
            <a:avLst/>
          </a:prstGeom>
          <a:noFill/>
        </p:spPr>
        <p:txBody>
          <a:bodyPr wrap="square" rtlCol="0">
            <a:spAutoFit/>
          </a:bodyPr>
          <a:lstStyle/>
          <a:p>
            <a:r>
              <a:rPr lang="en-US" sz="1200" dirty="0">
                <a:solidFill>
                  <a:prstClr val="white"/>
                </a:solidFill>
                <a:latin typeface="Open Sans Semibold" panose="020B0606030504020204" pitchFamily="34" charset="0"/>
                <a:ea typeface="Open Sans Semibold" panose="020B0606030504020204" pitchFamily="34" charset="0"/>
                <a:cs typeface="Open Sans Semibold" panose="020B0606030504020204" pitchFamily="34" charset="0"/>
              </a:rPr>
              <a:t>Instruments for the registration and qualification of companies</a:t>
            </a:r>
          </a:p>
          <a:p>
            <a:endParaRPr lang="es-EC" sz="1400" dirty="0">
              <a:effectLst/>
              <a:latin typeface="Segoe UI Web (West European)"/>
            </a:endParaRPr>
          </a:p>
        </p:txBody>
      </p:sp>
      <p:sp>
        <p:nvSpPr>
          <p:cNvPr id="25" name="CuadroTexto 24">
            <a:extLst>
              <a:ext uri="{FF2B5EF4-FFF2-40B4-BE49-F238E27FC236}">
                <a16:creationId xmlns:a16="http://schemas.microsoft.com/office/drawing/2014/main" id="{A16732C1-3E73-E066-79DA-965D5E093EDD}"/>
              </a:ext>
            </a:extLst>
          </p:cNvPr>
          <p:cNvSpPr txBox="1"/>
          <p:nvPr/>
        </p:nvSpPr>
        <p:spPr>
          <a:xfrm>
            <a:off x="3886200" y="3811556"/>
            <a:ext cx="1752600" cy="1169551"/>
          </a:xfrm>
          <a:prstGeom prst="rect">
            <a:avLst/>
          </a:prstGeom>
          <a:noFill/>
        </p:spPr>
        <p:txBody>
          <a:bodyPr wrap="square" rtlCol="0">
            <a:spAutoFit/>
          </a:bodyPr>
          <a:lstStyle/>
          <a:p>
            <a:pPr algn="l"/>
            <a:r>
              <a:rPr lang="en-US" sz="1400" dirty="0">
                <a:effectLst/>
                <a:latin typeface="Segoe UI Web (West European)"/>
              </a:rPr>
              <a:t>Conditions and procedures for the registration and qualification of companies</a:t>
            </a:r>
          </a:p>
        </p:txBody>
      </p:sp>
      <p:pic>
        <p:nvPicPr>
          <p:cNvPr id="27" name="Imagen 26">
            <a:extLst>
              <a:ext uri="{FF2B5EF4-FFF2-40B4-BE49-F238E27FC236}">
                <a16:creationId xmlns:a16="http://schemas.microsoft.com/office/drawing/2014/main" id="{3186D6D3-5F02-8F64-DC3D-5469A2F4A0D8}"/>
              </a:ext>
            </a:extLst>
          </p:cNvPr>
          <p:cNvPicPr>
            <a:picLocks noChangeAspect="1"/>
          </p:cNvPicPr>
          <p:nvPr/>
        </p:nvPicPr>
        <p:blipFill>
          <a:blip r:embed="rId8"/>
          <a:stretch>
            <a:fillRect/>
          </a:stretch>
        </p:blipFill>
        <p:spPr>
          <a:xfrm>
            <a:off x="962204" y="2906445"/>
            <a:ext cx="2395132" cy="2511709"/>
          </a:xfrm>
          <a:prstGeom prst="rect">
            <a:avLst/>
          </a:prstGeom>
        </p:spPr>
      </p:pic>
      <p:sp>
        <p:nvSpPr>
          <p:cNvPr id="4" name="CuadroTexto 3">
            <a:extLst>
              <a:ext uri="{FF2B5EF4-FFF2-40B4-BE49-F238E27FC236}">
                <a16:creationId xmlns:a16="http://schemas.microsoft.com/office/drawing/2014/main" id="{CC2214B5-E14A-BAC6-5E73-479B84219762}"/>
              </a:ext>
            </a:extLst>
          </p:cNvPr>
          <p:cNvSpPr txBox="1"/>
          <p:nvPr/>
        </p:nvSpPr>
        <p:spPr>
          <a:xfrm>
            <a:off x="1338036" y="3059770"/>
            <a:ext cx="1676400"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s-CO" sz="1400" b="1" dirty="0" err="1">
                <a:solidFill>
                  <a:prstClr val="white"/>
                </a:solidFill>
                <a:latin typeface="Open Sans Semibold" panose="020B0606030504020204" pitchFamily="34" charset="0"/>
                <a:ea typeface="Open Sans Semibold" panose="020B0606030504020204" pitchFamily="34" charset="0"/>
                <a:cs typeface="Open Sans Semibold" panose="020B0606030504020204" pitchFamily="34" charset="0"/>
              </a:rPr>
              <a:t>Contracting</a:t>
            </a:r>
            <a:r>
              <a:rPr lang="es-CO" sz="1400" b="1" dirty="0">
                <a:solidFill>
                  <a:prstClr val="white"/>
                </a:solidFill>
                <a:latin typeface="Open Sans Semibold" panose="020B0606030504020204" pitchFamily="34" charset="0"/>
                <a:ea typeface="Open Sans Semibold" panose="020B0606030504020204" pitchFamily="34" charset="0"/>
                <a:cs typeface="Open Sans Semibold" panose="020B0606030504020204" pitchFamily="34" charset="0"/>
              </a:rPr>
              <a:t> Rules</a:t>
            </a:r>
            <a:endParaRPr kumimoji="0" lang="es-CO" sz="1400" b="1" i="0" u="none" strike="noStrike" kern="0" cap="none" spc="0" normalizeH="0" baseline="0" noProof="0" dirty="0">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endParaRPr>
          </a:p>
        </p:txBody>
      </p:sp>
      <p:sp>
        <p:nvSpPr>
          <p:cNvPr id="22" name="CuadroTexto 21">
            <a:extLst>
              <a:ext uri="{FF2B5EF4-FFF2-40B4-BE49-F238E27FC236}">
                <a16:creationId xmlns:a16="http://schemas.microsoft.com/office/drawing/2014/main" id="{04FD82ED-E542-E0C8-8891-732E48B2538C}"/>
              </a:ext>
            </a:extLst>
          </p:cNvPr>
          <p:cNvSpPr txBox="1"/>
          <p:nvPr/>
        </p:nvSpPr>
        <p:spPr>
          <a:xfrm>
            <a:off x="1299936" y="3987137"/>
            <a:ext cx="1752600" cy="73866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s-CO"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General </a:t>
            </a:r>
            <a:r>
              <a:rPr lang="es-CO" sz="1400" dirty="0" err="1">
                <a:solidFill>
                  <a:prstClr val="black"/>
                </a:solidFill>
                <a:latin typeface="Open Sans" panose="020B0606030504020204" pitchFamily="34" charset="0"/>
                <a:ea typeface="Open Sans" panose="020B0606030504020204" pitchFamily="34" charset="0"/>
                <a:cs typeface="Open Sans" panose="020B0606030504020204" pitchFamily="34" charset="0"/>
              </a:rPr>
              <a:t>Guidelines</a:t>
            </a:r>
            <a:r>
              <a:rPr lang="es-CO"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 </a:t>
            </a:r>
            <a:r>
              <a:rPr lang="es-CO" sz="1400" dirty="0" err="1">
                <a:solidFill>
                  <a:prstClr val="black"/>
                </a:solidFill>
                <a:latin typeface="Open Sans" panose="020B0606030504020204" pitchFamily="34" charset="0"/>
                <a:ea typeface="Open Sans" panose="020B0606030504020204" pitchFamily="34" charset="0"/>
                <a:cs typeface="Open Sans" panose="020B0606030504020204" pitchFamily="34" charset="0"/>
              </a:rPr>
              <a:t>for</a:t>
            </a:r>
            <a:r>
              <a:rPr lang="es-CO" sz="1400" dirty="0">
                <a:solidFill>
                  <a:prstClr val="black"/>
                </a:solidFill>
                <a:latin typeface="Open Sans" panose="020B0606030504020204" pitchFamily="34" charset="0"/>
                <a:ea typeface="Open Sans" panose="020B0606030504020204" pitchFamily="34" charset="0"/>
                <a:cs typeface="Open Sans" panose="020B0606030504020204" pitchFamily="34" charset="0"/>
              </a:rPr>
              <a:t> </a:t>
            </a:r>
            <a:r>
              <a:rPr lang="es-CO" sz="1400" dirty="0" err="1">
                <a:solidFill>
                  <a:prstClr val="black"/>
                </a:solidFill>
                <a:latin typeface="Open Sans" panose="020B0606030504020204" pitchFamily="34" charset="0"/>
                <a:ea typeface="Open Sans" panose="020B0606030504020204" pitchFamily="34" charset="0"/>
                <a:cs typeface="Open Sans" panose="020B0606030504020204" pitchFamily="34" charset="0"/>
              </a:rPr>
              <a:t>Procurement</a:t>
            </a:r>
            <a:endParaRPr kumimoji="0" lang="es-CO" sz="14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8" name="Imagen 27">
            <a:extLst>
              <a:ext uri="{FF2B5EF4-FFF2-40B4-BE49-F238E27FC236}">
                <a16:creationId xmlns:a16="http://schemas.microsoft.com/office/drawing/2014/main" id="{3B132C0F-7642-45BA-93B8-D24566FFCD3F}"/>
              </a:ext>
            </a:extLst>
          </p:cNvPr>
          <p:cNvPicPr>
            <a:picLocks noChangeAspect="1"/>
          </p:cNvPicPr>
          <p:nvPr/>
        </p:nvPicPr>
        <p:blipFill>
          <a:blip r:embed="rId9"/>
          <a:stretch>
            <a:fillRect/>
          </a:stretch>
        </p:blipFill>
        <p:spPr>
          <a:xfrm>
            <a:off x="5757302" y="2917812"/>
            <a:ext cx="2384292" cy="2500342"/>
          </a:xfrm>
          <a:prstGeom prst="rect">
            <a:avLst/>
          </a:prstGeom>
        </p:spPr>
      </p:pic>
      <p:sp>
        <p:nvSpPr>
          <p:cNvPr id="31" name="CuadroTexto 30">
            <a:extLst>
              <a:ext uri="{FF2B5EF4-FFF2-40B4-BE49-F238E27FC236}">
                <a16:creationId xmlns:a16="http://schemas.microsoft.com/office/drawing/2014/main" id="{CAE89B36-6A2F-FC9D-2F56-31186C3389A1}"/>
              </a:ext>
            </a:extLst>
          </p:cNvPr>
          <p:cNvSpPr txBox="1"/>
          <p:nvPr/>
        </p:nvSpPr>
        <p:spPr>
          <a:xfrm>
            <a:off x="5943600" y="3022600"/>
            <a:ext cx="2152465" cy="861774"/>
          </a:xfrm>
          <a:prstGeom prst="rect">
            <a:avLst/>
          </a:prstGeom>
          <a:noFill/>
        </p:spPr>
        <p:txBody>
          <a:bodyPr wrap="square" rtlCol="0">
            <a:spAutoFit/>
          </a:bodyPr>
          <a:lstStyle/>
          <a:p>
            <a:pPr algn="ctr" eaLnBrk="0" fontAlgn="base" hangingPunct="0">
              <a:spcBef>
                <a:spcPct val="0"/>
              </a:spcBef>
              <a:spcAft>
                <a:spcPct val="0"/>
              </a:spcAft>
              <a:defRPr/>
            </a:pPr>
            <a:r>
              <a:rPr lang="en-US" sz="1200" dirty="0">
                <a:solidFill>
                  <a:prstClr val="white"/>
                </a:solidFill>
                <a:latin typeface="Open Sans Semibold" panose="020B0606030504020204" pitchFamily="34" charset="0"/>
                <a:ea typeface="Open Sans Semibold" panose="020B0606030504020204" pitchFamily="34" charset="0"/>
                <a:cs typeface="Open Sans Semibold" panose="020B0606030504020204" pitchFamily="34" charset="0"/>
              </a:rPr>
              <a:t>Instruments for the Evaluation and Qualification of Offers</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s-CO" sz="1400" b="1" i="0" u="none" strike="noStrike" kern="0" cap="none" spc="0" normalizeH="0" baseline="0" noProof="0" dirty="0">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tas </a:t>
            </a:r>
          </a:p>
        </p:txBody>
      </p:sp>
      <p:sp>
        <p:nvSpPr>
          <p:cNvPr id="32" name="CuadroTexto 31">
            <a:extLst>
              <a:ext uri="{FF2B5EF4-FFF2-40B4-BE49-F238E27FC236}">
                <a16:creationId xmlns:a16="http://schemas.microsoft.com/office/drawing/2014/main" id="{63AA9DB9-57A7-4EE9-2BA8-B4F77DC1AE2A}"/>
              </a:ext>
            </a:extLst>
          </p:cNvPr>
          <p:cNvSpPr txBox="1"/>
          <p:nvPr/>
        </p:nvSpPr>
        <p:spPr>
          <a:xfrm>
            <a:off x="6248400" y="3784600"/>
            <a:ext cx="1752600" cy="1169551"/>
          </a:xfrm>
          <a:prstGeom prst="rect">
            <a:avLst/>
          </a:prstGeom>
          <a:noFill/>
        </p:spPr>
        <p:txBody>
          <a:bodyPr wrap="square" rtlCol="0">
            <a:spAutoFit/>
          </a:bodyPr>
          <a:lstStyle/>
          <a:p>
            <a:r>
              <a:rPr lang="en-US" sz="1400" dirty="0">
                <a:effectLst/>
                <a:latin typeface="Segoe UI Web (West European)"/>
              </a:rPr>
              <a:t>Methodology for the evaluation of tenders to determine the order of priority</a:t>
            </a:r>
          </a:p>
        </p:txBody>
      </p:sp>
      <p:pic>
        <p:nvPicPr>
          <p:cNvPr id="33" name="Imagen 32">
            <a:extLst>
              <a:ext uri="{FF2B5EF4-FFF2-40B4-BE49-F238E27FC236}">
                <a16:creationId xmlns:a16="http://schemas.microsoft.com/office/drawing/2014/main" id="{CDE35856-6002-CE4A-74B2-804A4E10C13F}"/>
              </a:ext>
            </a:extLst>
          </p:cNvPr>
          <p:cNvPicPr>
            <a:picLocks noChangeAspect="1"/>
          </p:cNvPicPr>
          <p:nvPr/>
        </p:nvPicPr>
        <p:blipFill>
          <a:blip r:embed="rId10"/>
          <a:stretch>
            <a:fillRect/>
          </a:stretch>
        </p:blipFill>
        <p:spPr>
          <a:xfrm>
            <a:off x="8198399" y="2918256"/>
            <a:ext cx="2406046" cy="2523155"/>
          </a:xfrm>
          <a:prstGeom prst="rect">
            <a:avLst/>
          </a:prstGeom>
        </p:spPr>
      </p:pic>
      <p:sp>
        <p:nvSpPr>
          <p:cNvPr id="34" name="CuadroTexto 33">
            <a:extLst>
              <a:ext uri="{FF2B5EF4-FFF2-40B4-BE49-F238E27FC236}">
                <a16:creationId xmlns:a16="http://schemas.microsoft.com/office/drawing/2014/main" id="{4DA4439C-5E60-FD4A-0B31-0B8DDC2487FF}"/>
              </a:ext>
            </a:extLst>
          </p:cNvPr>
          <p:cNvSpPr txBox="1"/>
          <p:nvPr/>
        </p:nvSpPr>
        <p:spPr>
          <a:xfrm>
            <a:off x="8686800" y="3098800"/>
            <a:ext cx="2167603" cy="523220"/>
          </a:xfrm>
          <a:prstGeom prst="rect">
            <a:avLst/>
          </a:prstGeom>
          <a:noFill/>
        </p:spPr>
        <p:txBody>
          <a:bodyPr wrap="square" rtlCol="0">
            <a:spAutoFit/>
          </a:bodyPr>
          <a:lstStyle/>
          <a:p>
            <a:r>
              <a:rPr lang="es-EC" sz="1400" b="1" dirty="0">
                <a:solidFill>
                  <a:prstClr val="white"/>
                </a:solidFill>
                <a:latin typeface="Open Sans Semibold" panose="020B0606030504020204" pitchFamily="34" charset="0"/>
                <a:ea typeface="Open Sans Semibold" panose="020B0606030504020204" pitchFamily="34" charset="0"/>
                <a:cs typeface="Open Sans Semibold" panose="020B0606030504020204" pitchFamily="34" charset="0"/>
              </a:rPr>
              <a:t>Draft </a:t>
            </a:r>
            <a:r>
              <a:rPr lang="es-EC" sz="1400" b="1" dirty="0" err="1">
                <a:solidFill>
                  <a:prstClr val="white"/>
                </a:solidFill>
                <a:latin typeface="Open Sans Semibold" panose="020B0606030504020204" pitchFamily="34" charset="0"/>
                <a:ea typeface="Open Sans Semibold" panose="020B0606030504020204" pitchFamily="34" charset="0"/>
                <a:cs typeface="Open Sans Semibold" panose="020B0606030504020204" pitchFamily="34" charset="0"/>
              </a:rPr>
              <a:t>Participation</a:t>
            </a:r>
            <a:r>
              <a:rPr lang="es-EC" sz="1400" b="1" dirty="0">
                <a:solidFill>
                  <a:prstClr val="white"/>
                </a:solidFill>
                <a:latin typeface="Open Sans Semibold" panose="020B0606030504020204" pitchFamily="34" charset="0"/>
                <a:ea typeface="Open Sans Semibold" panose="020B0606030504020204" pitchFamily="34" charset="0"/>
                <a:cs typeface="Open Sans Semibold" panose="020B0606030504020204" pitchFamily="34" charset="0"/>
              </a:rPr>
              <a:t> </a:t>
            </a:r>
            <a:r>
              <a:rPr lang="es-EC" sz="1400" b="1" dirty="0" err="1">
                <a:solidFill>
                  <a:prstClr val="white"/>
                </a:solidFill>
                <a:latin typeface="Open Sans Semibold" panose="020B0606030504020204" pitchFamily="34" charset="0"/>
                <a:ea typeface="Open Sans Semibold" panose="020B0606030504020204" pitchFamily="34" charset="0"/>
                <a:cs typeface="Open Sans Semibold" panose="020B0606030504020204" pitchFamily="34" charset="0"/>
              </a:rPr>
              <a:t>Contract</a:t>
            </a:r>
            <a:endParaRPr lang="es-EC" sz="1400" b="1" dirty="0">
              <a:solidFill>
                <a:prstClr val="white"/>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
        <p:nvSpPr>
          <p:cNvPr id="35" name="CuadroTexto 34">
            <a:extLst>
              <a:ext uri="{FF2B5EF4-FFF2-40B4-BE49-F238E27FC236}">
                <a16:creationId xmlns:a16="http://schemas.microsoft.com/office/drawing/2014/main" id="{28B7BF13-70E5-C89F-9DD8-4A4487899964}"/>
              </a:ext>
            </a:extLst>
          </p:cNvPr>
          <p:cNvSpPr txBox="1"/>
          <p:nvPr/>
        </p:nvSpPr>
        <p:spPr>
          <a:xfrm>
            <a:off x="8610600" y="3811556"/>
            <a:ext cx="1752600" cy="1169551"/>
          </a:xfrm>
          <a:prstGeom prst="rect">
            <a:avLst/>
          </a:prstGeom>
          <a:noFill/>
        </p:spPr>
        <p:txBody>
          <a:bodyPr wrap="square" rtlCol="0">
            <a:spAutoFit/>
          </a:bodyPr>
          <a:lstStyle/>
          <a:p>
            <a:r>
              <a:rPr lang="en-US" sz="1400" dirty="0">
                <a:effectLst/>
                <a:latin typeface="Segoe UI Web (West European)"/>
              </a:rPr>
              <a:t>Methodology for the evaluation of tenders to determine the order of priority</a:t>
            </a:r>
          </a:p>
        </p:txBody>
      </p:sp>
      <p:pic>
        <p:nvPicPr>
          <p:cNvPr id="2" name="Audio 1">
            <a:hlinkClick r:id="" action="ppaction://media"/>
            <a:extLst>
              <a:ext uri="{FF2B5EF4-FFF2-40B4-BE49-F238E27FC236}">
                <a16:creationId xmlns:a16="http://schemas.microsoft.com/office/drawing/2014/main" id="{6D1A2D0F-1E30-40FD-9BE1-63671DCC13C1}"/>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0668000" y="5588000"/>
            <a:ext cx="609600" cy="609600"/>
          </a:xfrm>
          <a:prstGeom prst="rect">
            <a:avLst/>
          </a:prstGeom>
        </p:spPr>
      </p:pic>
    </p:spTree>
    <p:extLst>
      <p:ext uri="{BB962C8B-B14F-4D97-AF65-F5344CB8AC3E}">
        <p14:creationId xmlns:p14="http://schemas.microsoft.com/office/powerpoint/2010/main" val="2502269963"/>
      </p:ext>
    </p:extLst>
  </p:cSld>
  <p:clrMapOvr>
    <a:masterClrMapping/>
  </p:clrMapOvr>
  <mc:AlternateContent xmlns:mc="http://schemas.openxmlformats.org/markup-compatibility/2006" xmlns:p14="http://schemas.microsoft.com/office/powerpoint/2010/main">
    <mc:Choice Requires="p14">
      <p:transition spd="slow" p14:dur="2000" advTm="56702"/>
    </mc:Choice>
    <mc:Fallback xmlns="">
      <p:transition spd="slow" advTm="567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4" name="Imagen 13">
            <a:extLst>
              <a:ext uri="{FF2B5EF4-FFF2-40B4-BE49-F238E27FC236}">
                <a16:creationId xmlns:a16="http://schemas.microsoft.com/office/drawing/2014/main" id="{971BFB33-A11A-7244-CD6A-5066B159E715}"/>
              </a:ext>
            </a:extLst>
          </p:cNvPr>
          <p:cNvPicPr>
            <a:picLocks noChangeAspect="1"/>
          </p:cNvPicPr>
          <p:nvPr/>
        </p:nvPicPr>
        <p:blipFill>
          <a:blip r:embed="rId5"/>
          <a:stretch>
            <a:fillRect/>
          </a:stretch>
        </p:blipFill>
        <p:spPr>
          <a:xfrm>
            <a:off x="621757" y="1280049"/>
            <a:ext cx="3276600" cy="1204690"/>
          </a:xfrm>
          <a:prstGeom prst="rect">
            <a:avLst/>
          </a:prstGeom>
        </p:spPr>
      </p:pic>
      <p:sp>
        <p:nvSpPr>
          <p:cNvPr id="3" name="CuadroTexto 2">
            <a:extLst>
              <a:ext uri="{FF2B5EF4-FFF2-40B4-BE49-F238E27FC236}">
                <a16:creationId xmlns:a16="http://schemas.microsoft.com/office/drawing/2014/main" id="{16D1C4D3-3FC7-7FAE-F34C-832E8007E067}"/>
              </a:ext>
            </a:extLst>
          </p:cNvPr>
          <p:cNvSpPr txBox="1"/>
          <p:nvPr/>
        </p:nvSpPr>
        <p:spPr>
          <a:xfrm>
            <a:off x="304800" y="736600"/>
            <a:ext cx="4114800"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_tradnl" sz="2000" b="1" i="0" u="none" strike="noStrike" kern="0" cap="none" spc="0" normalizeH="0" baseline="0" noProof="0" dirty="0">
                <a:ln>
                  <a:noFill/>
                </a:ln>
                <a:solidFill>
                  <a:srgbClr val="002060"/>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APPLICABLE REGULATIONS</a:t>
            </a:r>
          </a:p>
        </p:txBody>
      </p:sp>
      <p:sp>
        <p:nvSpPr>
          <p:cNvPr id="6" name="CuadroTexto 5">
            <a:extLst>
              <a:ext uri="{FF2B5EF4-FFF2-40B4-BE49-F238E27FC236}">
                <a16:creationId xmlns:a16="http://schemas.microsoft.com/office/drawing/2014/main" id="{EA127FE2-AFF9-C600-2400-F2A69F47A823}"/>
              </a:ext>
            </a:extLst>
          </p:cNvPr>
          <p:cNvSpPr txBox="1"/>
          <p:nvPr/>
        </p:nvSpPr>
        <p:spPr>
          <a:xfrm>
            <a:off x="1076043" y="1342142"/>
            <a:ext cx="2200557" cy="33855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s-CO" sz="1600" b="1" dirty="0" err="1">
                <a:solidFill>
                  <a:prstClr val="white"/>
                </a:solidFill>
                <a:latin typeface="Open Sans Semibold" panose="020B0606030504020204" pitchFamily="34" charset="0"/>
                <a:ea typeface="Open Sans Semibold" panose="020B0606030504020204" pitchFamily="34" charset="0"/>
                <a:cs typeface="Open Sans Semibold" panose="020B0606030504020204" pitchFamily="34" charset="0"/>
              </a:rPr>
              <a:t>Constitution</a:t>
            </a:r>
            <a:endParaRPr kumimoji="0" lang="es-CO" sz="1600" b="1" i="0" u="none" strike="noStrike" kern="0" cap="none" spc="0" normalizeH="0" baseline="0" noProof="0" dirty="0">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endParaRPr>
          </a:p>
        </p:txBody>
      </p:sp>
      <p:sp>
        <p:nvSpPr>
          <p:cNvPr id="7" name="CuadroTexto 6">
            <a:extLst>
              <a:ext uri="{FF2B5EF4-FFF2-40B4-BE49-F238E27FC236}">
                <a16:creationId xmlns:a16="http://schemas.microsoft.com/office/drawing/2014/main" id="{2A757024-F3F8-80DE-E201-E5442782B1F3}"/>
              </a:ext>
            </a:extLst>
          </p:cNvPr>
          <p:cNvSpPr txBox="1"/>
          <p:nvPr/>
        </p:nvSpPr>
        <p:spPr>
          <a:xfrm>
            <a:off x="837597" y="1680696"/>
            <a:ext cx="2666698" cy="646331"/>
          </a:xfrm>
          <a:prstGeom prst="rect">
            <a:avLst/>
          </a:prstGeom>
          <a:noFill/>
        </p:spPr>
        <p:txBody>
          <a:bodyPr wrap="square" rtlCol="0">
            <a:spAutoFit/>
          </a:bodyPr>
          <a:lstStyle/>
          <a:p>
            <a:pPr algn="ctr"/>
            <a:r>
              <a:rPr lang="en-US" sz="1200" dirty="0">
                <a:effectLst/>
                <a:latin typeface="Segoe UI Web (West European)"/>
              </a:rPr>
              <a:t>Principles that regulate the hydrocarbon exploration and exploitation industry in the country</a:t>
            </a:r>
          </a:p>
        </p:txBody>
      </p:sp>
      <p:pic>
        <p:nvPicPr>
          <p:cNvPr id="15" name="Imagen 14">
            <a:extLst>
              <a:ext uri="{FF2B5EF4-FFF2-40B4-BE49-F238E27FC236}">
                <a16:creationId xmlns:a16="http://schemas.microsoft.com/office/drawing/2014/main" id="{4D0D631C-F298-4B34-DDDE-BA92E584D1E8}"/>
              </a:ext>
            </a:extLst>
          </p:cNvPr>
          <p:cNvPicPr>
            <a:picLocks noChangeAspect="1"/>
          </p:cNvPicPr>
          <p:nvPr/>
        </p:nvPicPr>
        <p:blipFill>
          <a:blip r:embed="rId6"/>
          <a:stretch>
            <a:fillRect/>
          </a:stretch>
        </p:blipFill>
        <p:spPr>
          <a:xfrm>
            <a:off x="488347" y="2611679"/>
            <a:ext cx="3397498" cy="1249140"/>
          </a:xfrm>
          <a:prstGeom prst="rect">
            <a:avLst/>
          </a:prstGeom>
        </p:spPr>
      </p:pic>
      <p:sp>
        <p:nvSpPr>
          <p:cNvPr id="16" name="CuadroTexto 15">
            <a:extLst>
              <a:ext uri="{FF2B5EF4-FFF2-40B4-BE49-F238E27FC236}">
                <a16:creationId xmlns:a16="http://schemas.microsoft.com/office/drawing/2014/main" id="{F2EAC18B-82E8-EE2E-979D-0559A6868D08}"/>
              </a:ext>
            </a:extLst>
          </p:cNvPr>
          <p:cNvSpPr txBox="1"/>
          <p:nvPr/>
        </p:nvSpPr>
        <p:spPr>
          <a:xfrm>
            <a:off x="1806096" y="2668756"/>
            <a:ext cx="762000"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_tradnl" sz="1600" b="1" i="0" u="none" strike="noStrike" kern="0" cap="none" spc="0" normalizeH="0" baseline="0" noProof="0" dirty="0" err="1">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Laws</a:t>
            </a:r>
            <a:endParaRPr kumimoji="0" lang="es-ES_tradnl" sz="1800" b="1" i="0" u="none" strike="noStrike" kern="0" cap="none" spc="0" normalizeH="0" baseline="0" noProof="0" dirty="0">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endParaRPr>
          </a:p>
        </p:txBody>
      </p:sp>
      <p:sp>
        <p:nvSpPr>
          <p:cNvPr id="17" name="CuadroTexto 16">
            <a:extLst>
              <a:ext uri="{FF2B5EF4-FFF2-40B4-BE49-F238E27FC236}">
                <a16:creationId xmlns:a16="http://schemas.microsoft.com/office/drawing/2014/main" id="{5CCD0D19-70D7-BFE8-F485-4220360A79BC}"/>
              </a:ext>
            </a:extLst>
          </p:cNvPr>
          <p:cNvSpPr txBox="1"/>
          <p:nvPr/>
        </p:nvSpPr>
        <p:spPr>
          <a:xfrm>
            <a:off x="777547" y="3056639"/>
            <a:ext cx="2819098" cy="646331"/>
          </a:xfrm>
          <a:prstGeom prst="rect">
            <a:avLst/>
          </a:prstGeom>
          <a:noFill/>
        </p:spPr>
        <p:txBody>
          <a:bodyPr wrap="square" rtlCol="0">
            <a:spAutoFit/>
          </a:bodyPr>
          <a:lstStyle/>
          <a:p>
            <a:r>
              <a:rPr lang="en-US" sz="1200" dirty="0">
                <a:latin typeface="Segoe UI Web (West European)"/>
              </a:rPr>
              <a:t>Establish and regulate the bidding process and the execution of the contract</a:t>
            </a:r>
          </a:p>
        </p:txBody>
      </p:sp>
      <p:pic>
        <p:nvPicPr>
          <p:cNvPr id="18" name="Imagen 17">
            <a:extLst>
              <a:ext uri="{FF2B5EF4-FFF2-40B4-BE49-F238E27FC236}">
                <a16:creationId xmlns:a16="http://schemas.microsoft.com/office/drawing/2014/main" id="{55289861-0643-0D0C-97F1-05863941E8F6}"/>
              </a:ext>
            </a:extLst>
          </p:cNvPr>
          <p:cNvPicPr>
            <a:picLocks noChangeAspect="1"/>
          </p:cNvPicPr>
          <p:nvPr/>
        </p:nvPicPr>
        <p:blipFill>
          <a:blip r:embed="rId7"/>
          <a:stretch>
            <a:fillRect/>
          </a:stretch>
        </p:blipFill>
        <p:spPr>
          <a:xfrm>
            <a:off x="459833" y="4019643"/>
            <a:ext cx="3446976" cy="1267331"/>
          </a:xfrm>
          <a:prstGeom prst="rect">
            <a:avLst/>
          </a:prstGeom>
        </p:spPr>
      </p:pic>
      <p:sp>
        <p:nvSpPr>
          <p:cNvPr id="19" name="CuadroTexto 18">
            <a:extLst>
              <a:ext uri="{FF2B5EF4-FFF2-40B4-BE49-F238E27FC236}">
                <a16:creationId xmlns:a16="http://schemas.microsoft.com/office/drawing/2014/main" id="{0307E5BA-CE58-F8B0-57F8-C26890630942}"/>
              </a:ext>
            </a:extLst>
          </p:cNvPr>
          <p:cNvSpPr txBox="1"/>
          <p:nvPr/>
        </p:nvSpPr>
        <p:spPr>
          <a:xfrm>
            <a:off x="1391520" y="4080200"/>
            <a:ext cx="1600200" cy="33855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CO" sz="1600" b="0" i="0" u="none" strike="noStrike" kern="0" cap="none" spc="0" normalizeH="0" baseline="0" noProof="0" dirty="0" err="1">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Decree</a:t>
            </a:r>
            <a:r>
              <a:rPr kumimoji="0" lang="es-CO" sz="1600" b="0" i="0" u="none" strike="noStrike" kern="0" cap="none" spc="0" normalizeH="0" baseline="0" noProof="0" dirty="0">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 342 </a:t>
            </a:r>
          </a:p>
        </p:txBody>
      </p:sp>
      <p:sp>
        <p:nvSpPr>
          <p:cNvPr id="20" name="CuadroTexto 19">
            <a:extLst>
              <a:ext uri="{FF2B5EF4-FFF2-40B4-BE49-F238E27FC236}">
                <a16:creationId xmlns:a16="http://schemas.microsoft.com/office/drawing/2014/main" id="{94B9A39D-A578-E02B-0CB3-AA74798BE605}"/>
              </a:ext>
            </a:extLst>
          </p:cNvPr>
          <p:cNvSpPr txBox="1"/>
          <p:nvPr/>
        </p:nvSpPr>
        <p:spPr>
          <a:xfrm>
            <a:off x="646947" y="4565559"/>
            <a:ext cx="2895600" cy="461665"/>
          </a:xfrm>
          <a:prstGeom prst="rect">
            <a:avLst/>
          </a:prstGeom>
          <a:noFill/>
        </p:spPr>
        <p:txBody>
          <a:bodyPr wrap="square" rtlCol="0">
            <a:spAutoFit/>
          </a:bodyPr>
          <a:lstStyle/>
          <a:p>
            <a:pPr algn="ctr">
              <a:defRPr/>
            </a:pPr>
            <a:r>
              <a:rPr lang="es-EC" sz="1200" dirty="0" err="1">
                <a:latin typeface="Segoe UI Web (West European)"/>
              </a:rPr>
              <a:t>Regulates</a:t>
            </a:r>
            <a:r>
              <a:rPr lang="es-EC" sz="1200" dirty="0">
                <a:latin typeface="Segoe UI Web (West European)"/>
              </a:rPr>
              <a:t> </a:t>
            </a:r>
            <a:r>
              <a:rPr lang="es-EC" sz="1200" dirty="0" err="1">
                <a:latin typeface="Segoe UI Web (West European)"/>
              </a:rPr>
              <a:t>the</a:t>
            </a:r>
            <a:r>
              <a:rPr lang="es-EC" sz="1200" dirty="0">
                <a:latin typeface="Segoe UI Web (West European)"/>
              </a:rPr>
              <a:t> </a:t>
            </a:r>
            <a:r>
              <a:rPr lang="es-EC" sz="1200" dirty="0" err="1">
                <a:latin typeface="Segoe UI Web (West European)"/>
              </a:rPr>
              <a:t>participation</a:t>
            </a:r>
            <a:r>
              <a:rPr lang="es-EC" sz="1200" dirty="0">
                <a:latin typeface="Segoe UI Web (West European)"/>
              </a:rPr>
              <a:t> </a:t>
            </a:r>
            <a:r>
              <a:rPr lang="es-EC" sz="1200" dirty="0" err="1">
                <a:latin typeface="Segoe UI Web (West European)"/>
              </a:rPr>
              <a:t>contract</a:t>
            </a:r>
            <a:endParaRPr lang="es-EC" sz="1200" dirty="0">
              <a:latin typeface="Segoe UI Web (West European)"/>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s-CO" sz="1200" b="0" i="0" u="none" strike="noStrike" kern="0" cap="none" spc="0" normalizeH="0" baseline="0" noProof="0" dirty="0">
                <a:ln>
                  <a:noFill/>
                </a:ln>
                <a:solidFill>
                  <a:srgbClr val="EEECE1">
                    <a:lumMod val="25000"/>
                  </a:srgbClr>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pic>
        <p:nvPicPr>
          <p:cNvPr id="22" name="Imagen 21">
            <a:extLst>
              <a:ext uri="{FF2B5EF4-FFF2-40B4-BE49-F238E27FC236}">
                <a16:creationId xmlns:a16="http://schemas.microsoft.com/office/drawing/2014/main" id="{872BBCFD-E376-4424-E7C8-FA0FD18C4DD7}"/>
              </a:ext>
            </a:extLst>
          </p:cNvPr>
          <p:cNvPicPr>
            <a:picLocks noChangeAspect="1"/>
          </p:cNvPicPr>
          <p:nvPr/>
        </p:nvPicPr>
        <p:blipFill>
          <a:blip r:embed="rId8"/>
          <a:stretch>
            <a:fillRect/>
          </a:stretch>
        </p:blipFill>
        <p:spPr>
          <a:xfrm>
            <a:off x="7924800" y="1270000"/>
            <a:ext cx="3379048" cy="1242356"/>
          </a:xfrm>
          <a:prstGeom prst="rect">
            <a:avLst/>
          </a:prstGeom>
        </p:spPr>
      </p:pic>
      <p:sp>
        <p:nvSpPr>
          <p:cNvPr id="23" name="CuadroTexto 22">
            <a:extLst>
              <a:ext uri="{FF2B5EF4-FFF2-40B4-BE49-F238E27FC236}">
                <a16:creationId xmlns:a16="http://schemas.microsoft.com/office/drawing/2014/main" id="{82F801B7-FF60-A849-E10D-C8BB47CFF319}"/>
              </a:ext>
            </a:extLst>
          </p:cNvPr>
          <p:cNvSpPr txBox="1"/>
          <p:nvPr/>
        </p:nvSpPr>
        <p:spPr>
          <a:xfrm>
            <a:off x="8331140" y="1352529"/>
            <a:ext cx="2743200" cy="33855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s-CO" sz="1600" b="1" dirty="0">
                <a:solidFill>
                  <a:prstClr val="white"/>
                </a:solidFill>
                <a:latin typeface="Open Sans Semibold" panose="020B0606030504020204" pitchFamily="34" charset="0"/>
                <a:ea typeface="Open Sans Semibold" panose="020B0606030504020204" pitchFamily="34" charset="0"/>
                <a:cs typeface="Open Sans Semibold" panose="020B0606030504020204" pitchFamily="34" charset="0"/>
              </a:rPr>
              <a:t>International </a:t>
            </a:r>
            <a:r>
              <a:rPr lang="es-CO" sz="1600" b="1" dirty="0" err="1">
                <a:solidFill>
                  <a:prstClr val="white"/>
                </a:solidFill>
                <a:latin typeface="Open Sans Semibold" panose="020B0606030504020204" pitchFamily="34" charset="0"/>
                <a:ea typeface="Open Sans Semibold" panose="020B0606030504020204" pitchFamily="34" charset="0"/>
                <a:cs typeface="Open Sans Semibold" panose="020B0606030504020204" pitchFamily="34" charset="0"/>
              </a:rPr>
              <a:t>Agreements</a:t>
            </a:r>
            <a:endParaRPr kumimoji="0" lang="es-CO" sz="1600" b="1" i="0" u="none" strike="noStrike" kern="0" cap="none" spc="0" normalizeH="0" baseline="0" noProof="0" dirty="0">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endParaRPr>
          </a:p>
        </p:txBody>
      </p:sp>
      <p:sp>
        <p:nvSpPr>
          <p:cNvPr id="26" name="CuadroTexto 25">
            <a:extLst>
              <a:ext uri="{FF2B5EF4-FFF2-40B4-BE49-F238E27FC236}">
                <a16:creationId xmlns:a16="http://schemas.microsoft.com/office/drawing/2014/main" id="{7853D80A-43C1-48E7-D713-6A0AE26263C8}"/>
              </a:ext>
            </a:extLst>
          </p:cNvPr>
          <p:cNvSpPr txBox="1"/>
          <p:nvPr/>
        </p:nvSpPr>
        <p:spPr>
          <a:xfrm>
            <a:off x="8521640" y="1773612"/>
            <a:ext cx="2362200" cy="6463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200" dirty="0">
                <a:latin typeface="Segoe UI Web (West European)"/>
              </a:rPr>
              <a:t>Environmental principles regulating oil activity and relations between States</a:t>
            </a:r>
            <a:r>
              <a:rPr lang="es-CO" sz="1200" dirty="0">
                <a:latin typeface="Segoe UI Web (West European)"/>
              </a:rPr>
              <a:t>.</a:t>
            </a:r>
          </a:p>
        </p:txBody>
      </p:sp>
      <p:pic>
        <p:nvPicPr>
          <p:cNvPr id="27" name="Imagen 26">
            <a:extLst>
              <a:ext uri="{FF2B5EF4-FFF2-40B4-BE49-F238E27FC236}">
                <a16:creationId xmlns:a16="http://schemas.microsoft.com/office/drawing/2014/main" id="{B9B0666D-9D66-3B25-05C3-F606510D2B0A}"/>
              </a:ext>
            </a:extLst>
          </p:cNvPr>
          <p:cNvPicPr>
            <a:picLocks noChangeAspect="1"/>
          </p:cNvPicPr>
          <p:nvPr/>
        </p:nvPicPr>
        <p:blipFill>
          <a:blip r:embed="rId9"/>
          <a:stretch>
            <a:fillRect/>
          </a:stretch>
        </p:blipFill>
        <p:spPr>
          <a:xfrm>
            <a:off x="7924802" y="2615071"/>
            <a:ext cx="3379046" cy="1242356"/>
          </a:xfrm>
          <a:prstGeom prst="rect">
            <a:avLst/>
          </a:prstGeom>
        </p:spPr>
      </p:pic>
      <p:sp>
        <p:nvSpPr>
          <p:cNvPr id="28" name="CuadroTexto 27">
            <a:extLst>
              <a:ext uri="{FF2B5EF4-FFF2-40B4-BE49-F238E27FC236}">
                <a16:creationId xmlns:a16="http://schemas.microsoft.com/office/drawing/2014/main" id="{D6B64762-CD0D-B2FC-454C-8FC9364591BC}"/>
              </a:ext>
            </a:extLst>
          </p:cNvPr>
          <p:cNvSpPr txBox="1"/>
          <p:nvPr/>
        </p:nvSpPr>
        <p:spPr>
          <a:xfrm>
            <a:off x="8991600" y="2675604"/>
            <a:ext cx="1524000"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CO" sz="1600" b="1" i="0" u="none" strike="noStrike" kern="0" cap="none" spc="0" normalizeH="0" baseline="0" noProof="0" dirty="0" err="1">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Regulations</a:t>
            </a:r>
            <a:endParaRPr kumimoji="0" lang="es-ES_tradnl" sz="1600" b="1" i="0" u="none" strike="noStrike" kern="0" cap="none" spc="0" normalizeH="0" baseline="0" noProof="0" dirty="0">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endParaRPr>
          </a:p>
        </p:txBody>
      </p:sp>
      <p:sp>
        <p:nvSpPr>
          <p:cNvPr id="29" name="CuadroTexto 28">
            <a:extLst>
              <a:ext uri="{FF2B5EF4-FFF2-40B4-BE49-F238E27FC236}">
                <a16:creationId xmlns:a16="http://schemas.microsoft.com/office/drawing/2014/main" id="{D33E8016-49BB-4C07-AF1B-5B43188A9AA8}"/>
              </a:ext>
            </a:extLst>
          </p:cNvPr>
          <p:cNvSpPr txBox="1"/>
          <p:nvPr/>
        </p:nvSpPr>
        <p:spPr>
          <a:xfrm>
            <a:off x="8302565" y="3204960"/>
            <a:ext cx="2743200" cy="461665"/>
          </a:xfrm>
          <a:prstGeom prst="rect">
            <a:avLst/>
          </a:prstGeom>
          <a:noFill/>
        </p:spPr>
        <p:txBody>
          <a:bodyPr wrap="square" rtlCol="0">
            <a:spAutoFit/>
          </a:bodyPr>
          <a:lstStyle/>
          <a:p>
            <a:r>
              <a:rPr lang="en-US" sz="1200" dirty="0">
                <a:latin typeface="Segoe UI Web (West European)"/>
              </a:rPr>
              <a:t>Technical parameters for the execution of the contract</a:t>
            </a:r>
          </a:p>
        </p:txBody>
      </p:sp>
      <p:pic>
        <p:nvPicPr>
          <p:cNvPr id="31" name="Imagen 30">
            <a:extLst>
              <a:ext uri="{FF2B5EF4-FFF2-40B4-BE49-F238E27FC236}">
                <a16:creationId xmlns:a16="http://schemas.microsoft.com/office/drawing/2014/main" id="{9F41BBA7-0FDA-9A1D-ED58-B03C2AD32D3C}"/>
              </a:ext>
            </a:extLst>
          </p:cNvPr>
          <p:cNvPicPr>
            <a:picLocks noChangeAspect="1"/>
          </p:cNvPicPr>
          <p:nvPr/>
        </p:nvPicPr>
        <p:blipFill>
          <a:blip r:embed="rId10"/>
          <a:stretch>
            <a:fillRect/>
          </a:stretch>
        </p:blipFill>
        <p:spPr>
          <a:xfrm>
            <a:off x="7906353" y="3960142"/>
            <a:ext cx="3397495" cy="1249139"/>
          </a:xfrm>
          <a:prstGeom prst="rect">
            <a:avLst/>
          </a:prstGeom>
        </p:spPr>
      </p:pic>
      <p:sp>
        <p:nvSpPr>
          <p:cNvPr id="32" name="CuadroTexto 31">
            <a:extLst>
              <a:ext uri="{FF2B5EF4-FFF2-40B4-BE49-F238E27FC236}">
                <a16:creationId xmlns:a16="http://schemas.microsoft.com/office/drawing/2014/main" id="{0DE88BBE-235E-0D76-225D-028DE0D32B50}"/>
              </a:ext>
            </a:extLst>
          </p:cNvPr>
          <p:cNvSpPr txBox="1"/>
          <p:nvPr/>
        </p:nvSpPr>
        <p:spPr>
          <a:xfrm>
            <a:off x="8077200" y="4055646"/>
            <a:ext cx="3162300" cy="338554"/>
          </a:xfrm>
          <a:prstGeom prst="rect">
            <a:avLst/>
          </a:prstGeom>
          <a:noFill/>
        </p:spPr>
        <p:txBody>
          <a:bodyPr wrap="square" rtlCol="0">
            <a:spAutoFit/>
          </a:bodyPr>
          <a:lstStyle/>
          <a:p>
            <a:r>
              <a:rPr lang="es-EC" sz="1600" b="1" dirty="0" err="1">
                <a:solidFill>
                  <a:prstClr val="white"/>
                </a:solidFill>
                <a:latin typeface="Open Sans Semibold" panose="020B0606030504020204" pitchFamily="34" charset="0"/>
                <a:ea typeface="Open Sans Semibold" panose="020B0606030504020204" pitchFamily="34" charset="0"/>
                <a:cs typeface="Open Sans Semibold" panose="020B0606030504020204" pitchFamily="34" charset="0"/>
              </a:rPr>
              <a:t>Pre-contractual</a:t>
            </a:r>
            <a:r>
              <a:rPr lang="es-EC" sz="1600" b="1" dirty="0">
                <a:solidFill>
                  <a:prstClr val="white"/>
                </a:solidFill>
                <a:latin typeface="Open Sans Semibold" panose="020B0606030504020204" pitchFamily="34" charset="0"/>
                <a:ea typeface="Open Sans Semibold" panose="020B0606030504020204" pitchFamily="34" charset="0"/>
                <a:cs typeface="Open Sans Semibold" panose="020B0606030504020204" pitchFamily="34" charset="0"/>
              </a:rPr>
              <a:t> </a:t>
            </a:r>
            <a:r>
              <a:rPr lang="es-EC" sz="1600" b="1" dirty="0" err="1">
                <a:solidFill>
                  <a:prstClr val="white"/>
                </a:solidFill>
                <a:latin typeface="Open Sans Semibold" panose="020B0606030504020204" pitchFamily="34" charset="0"/>
                <a:ea typeface="Open Sans Semibold" panose="020B0606030504020204" pitchFamily="34" charset="0"/>
                <a:cs typeface="Open Sans Semibold" panose="020B0606030504020204" pitchFamily="34" charset="0"/>
              </a:rPr>
              <a:t>Documents</a:t>
            </a:r>
            <a:endParaRPr lang="es-EC" sz="1600" b="1" dirty="0">
              <a:solidFill>
                <a:prstClr val="white"/>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
        <p:nvSpPr>
          <p:cNvPr id="33" name="CuadroTexto 32">
            <a:extLst>
              <a:ext uri="{FF2B5EF4-FFF2-40B4-BE49-F238E27FC236}">
                <a16:creationId xmlns:a16="http://schemas.microsoft.com/office/drawing/2014/main" id="{DACD444A-5756-158A-A168-837DAB242276}"/>
              </a:ext>
            </a:extLst>
          </p:cNvPr>
          <p:cNvSpPr txBox="1"/>
          <p:nvPr/>
        </p:nvSpPr>
        <p:spPr>
          <a:xfrm>
            <a:off x="8302565" y="4584183"/>
            <a:ext cx="2514600"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200" dirty="0">
                <a:latin typeface="Segoe UI Web (West European)"/>
              </a:rPr>
              <a:t>General guidelines for the allocation of areas</a:t>
            </a:r>
          </a:p>
        </p:txBody>
      </p:sp>
      <p:pic>
        <p:nvPicPr>
          <p:cNvPr id="34" name="Imagen 33">
            <a:extLst>
              <a:ext uri="{FF2B5EF4-FFF2-40B4-BE49-F238E27FC236}">
                <a16:creationId xmlns:a16="http://schemas.microsoft.com/office/drawing/2014/main" id="{8BD24CE9-F512-8904-8FE9-0DC14A3EE185}"/>
              </a:ext>
            </a:extLst>
          </p:cNvPr>
          <p:cNvPicPr>
            <a:picLocks noChangeAspect="1"/>
          </p:cNvPicPr>
          <p:nvPr/>
        </p:nvPicPr>
        <p:blipFill>
          <a:blip r:embed="rId11"/>
          <a:stretch>
            <a:fillRect/>
          </a:stretch>
        </p:blipFill>
        <p:spPr>
          <a:xfrm>
            <a:off x="4523772" y="1982569"/>
            <a:ext cx="2779726" cy="2756599"/>
          </a:xfrm>
          <a:prstGeom prst="rect">
            <a:avLst/>
          </a:prstGeom>
        </p:spPr>
      </p:pic>
      <p:sp>
        <p:nvSpPr>
          <p:cNvPr id="35" name="CuadroTexto 34">
            <a:extLst>
              <a:ext uri="{FF2B5EF4-FFF2-40B4-BE49-F238E27FC236}">
                <a16:creationId xmlns:a16="http://schemas.microsoft.com/office/drawing/2014/main" id="{7F7F6D0C-3161-2D56-FFFB-1EDFAF01CC4D}"/>
              </a:ext>
            </a:extLst>
          </p:cNvPr>
          <p:cNvSpPr txBox="1"/>
          <p:nvPr/>
        </p:nvSpPr>
        <p:spPr>
          <a:xfrm>
            <a:off x="4936009" y="3014158"/>
            <a:ext cx="1955251"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_tradnl" sz="2000" b="1" i="0" u="none" strike="noStrike" kern="0" cap="none" spc="0" normalizeH="0" baseline="0" noProof="0" dirty="0" err="1">
                <a:ln>
                  <a:noFill/>
                </a:ln>
                <a:solidFill>
                  <a:prstClr val="white"/>
                </a:solidFill>
                <a:effectLst/>
                <a:uLnTx/>
                <a:uFillTx/>
                <a:latin typeface="Open Sans Extrabold" panose="020B0606030504020204" pitchFamily="34" charset="0"/>
                <a:ea typeface="Open Sans Extrabold" panose="020B0606030504020204" pitchFamily="34" charset="0"/>
                <a:cs typeface="Open Sans Extrabold" panose="020B0606030504020204" pitchFamily="34" charset="0"/>
              </a:rPr>
              <a:t>Participation</a:t>
            </a:r>
            <a:r>
              <a:rPr kumimoji="0" lang="es-ES_tradnl" sz="2000" b="1" i="0" u="none" strike="noStrike" kern="0" cap="none" spc="0" normalizeH="0" baseline="0" noProof="0" dirty="0">
                <a:ln>
                  <a:noFill/>
                </a:ln>
                <a:solidFill>
                  <a:prstClr val="white"/>
                </a:solidFill>
                <a:effectLst/>
                <a:uLnTx/>
                <a:uFillTx/>
                <a:latin typeface="Open Sans Extrabold" panose="020B0606030504020204" pitchFamily="34" charset="0"/>
                <a:ea typeface="Open Sans Extrabold" panose="020B0606030504020204" pitchFamily="34" charset="0"/>
                <a:cs typeface="Open Sans Extrabold" panose="020B0606030504020204" pitchFamily="34" charset="0"/>
              </a:rPr>
              <a:t>  </a:t>
            </a:r>
            <a:r>
              <a:rPr kumimoji="0" lang="es-ES_tradnl" sz="2000" b="1" i="0" u="none" strike="noStrike" kern="0" cap="none" spc="0" normalizeH="0" baseline="0" noProof="0" dirty="0" err="1">
                <a:ln>
                  <a:noFill/>
                </a:ln>
                <a:solidFill>
                  <a:prstClr val="white"/>
                </a:solidFill>
                <a:effectLst/>
                <a:uLnTx/>
                <a:uFillTx/>
                <a:latin typeface="Open Sans Extrabold" panose="020B0606030504020204" pitchFamily="34" charset="0"/>
                <a:ea typeface="Open Sans Extrabold" panose="020B0606030504020204" pitchFamily="34" charset="0"/>
                <a:cs typeface="Open Sans Extrabold" panose="020B0606030504020204" pitchFamily="34" charset="0"/>
              </a:rPr>
              <a:t>Contract</a:t>
            </a:r>
            <a:endParaRPr kumimoji="0" lang="es-ES_tradnl" sz="2000" b="1" i="0" u="none" strike="noStrike" kern="0" cap="none" spc="0" normalizeH="0" baseline="0" noProof="0" dirty="0">
              <a:ln>
                <a:noFill/>
              </a:ln>
              <a:solidFill>
                <a:prstClr val="white"/>
              </a:solidFill>
              <a:effectLst/>
              <a:uLnTx/>
              <a:uFillTx/>
              <a:latin typeface="Open Sans Extrabold" panose="020B0606030504020204" pitchFamily="34" charset="0"/>
              <a:ea typeface="Open Sans Extrabold" panose="020B0606030504020204" pitchFamily="34" charset="0"/>
              <a:cs typeface="Open Sans Extrabold" panose="020B0606030504020204" pitchFamily="34" charset="0"/>
            </a:endParaRPr>
          </a:p>
        </p:txBody>
      </p:sp>
      <p:cxnSp>
        <p:nvCxnSpPr>
          <p:cNvPr id="37" name="Conector recto de flecha 36">
            <a:extLst>
              <a:ext uri="{FF2B5EF4-FFF2-40B4-BE49-F238E27FC236}">
                <a16:creationId xmlns:a16="http://schemas.microsoft.com/office/drawing/2014/main" id="{A32A2427-0D04-F3A3-703B-C25BB442174F}"/>
              </a:ext>
            </a:extLst>
          </p:cNvPr>
          <p:cNvCxnSpPr/>
          <p:nvPr/>
        </p:nvCxnSpPr>
        <p:spPr>
          <a:xfrm flipH="1" flipV="1">
            <a:off x="3735524" y="2003861"/>
            <a:ext cx="988876" cy="480878"/>
          </a:xfrm>
          <a:prstGeom prst="straightConnector1">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9" name="Conector recto 38">
            <a:extLst>
              <a:ext uri="{FF2B5EF4-FFF2-40B4-BE49-F238E27FC236}">
                <a16:creationId xmlns:a16="http://schemas.microsoft.com/office/drawing/2014/main" id="{6C28A3D7-B503-C114-FB08-EAB3A59B62C6}"/>
              </a:ext>
            </a:extLst>
          </p:cNvPr>
          <p:cNvCxnSpPr/>
          <p:nvPr/>
        </p:nvCxnSpPr>
        <p:spPr>
          <a:xfrm>
            <a:off x="3885845" y="3360868"/>
            <a:ext cx="533755" cy="0"/>
          </a:xfrm>
          <a:prstGeom prst="line">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0" name="Conector recto de flecha 39">
            <a:extLst>
              <a:ext uri="{FF2B5EF4-FFF2-40B4-BE49-F238E27FC236}">
                <a16:creationId xmlns:a16="http://schemas.microsoft.com/office/drawing/2014/main" id="{A4489CC2-8D32-D18D-774A-ED9BF5F7BA13}"/>
              </a:ext>
            </a:extLst>
          </p:cNvPr>
          <p:cNvCxnSpPr>
            <a:cxnSpLocks/>
          </p:cNvCxnSpPr>
          <p:nvPr/>
        </p:nvCxnSpPr>
        <p:spPr>
          <a:xfrm flipH="1">
            <a:off x="3897284" y="4361678"/>
            <a:ext cx="854252" cy="445011"/>
          </a:xfrm>
          <a:prstGeom prst="straightConnector1">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2" name="Conector recto de flecha 41">
            <a:extLst>
              <a:ext uri="{FF2B5EF4-FFF2-40B4-BE49-F238E27FC236}">
                <a16:creationId xmlns:a16="http://schemas.microsoft.com/office/drawing/2014/main" id="{924727F8-24DA-912C-4536-37AE0EC68EDF}"/>
              </a:ext>
            </a:extLst>
          </p:cNvPr>
          <p:cNvCxnSpPr>
            <a:cxnSpLocks/>
            <a:endCxn id="22" idx="1"/>
          </p:cNvCxnSpPr>
          <p:nvPr/>
        </p:nvCxnSpPr>
        <p:spPr>
          <a:xfrm flipV="1">
            <a:off x="7162800" y="1891178"/>
            <a:ext cx="762000" cy="656372"/>
          </a:xfrm>
          <a:prstGeom prst="straightConnector1">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5" name="Conector recto de flecha 44">
            <a:extLst>
              <a:ext uri="{FF2B5EF4-FFF2-40B4-BE49-F238E27FC236}">
                <a16:creationId xmlns:a16="http://schemas.microsoft.com/office/drawing/2014/main" id="{A646A8E8-5BC9-AB85-C70D-9F7D6A0A025B}"/>
              </a:ext>
            </a:extLst>
          </p:cNvPr>
          <p:cNvCxnSpPr>
            <a:cxnSpLocks/>
          </p:cNvCxnSpPr>
          <p:nvPr/>
        </p:nvCxnSpPr>
        <p:spPr>
          <a:xfrm>
            <a:off x="7384932" y="3501253"/>
            <a:ext cx="580437" cy="0"/>
          </a:xfrm>
          <a:prstGeom prst="straightConnector1">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7" name="Conector recto de flecha 46">
            <a:extLst>
              <a:ext uri="{FF2B5EF4-FFF2-40B4-BE49-F238E27FC236}">
                <a16:creationId xmlns:a16="http://schemas.microsoft.com/office/drawing/2014/main" id="{595ADF2C-1D1D-1A84-EB1F-4216D7AB7AB3}"/>
              </a:ext>
            </a:extLst>
          </p:cNvPr>
          <p:cNvCxnSpPr>
            <a:cxnSpLocks/>
          </p:cNvCxnSpPr>
          <p:nvPr/>
        </p:nvCxnSpPr>
        <p:spPr>
          <a:xfrm>
            <a:off x="7094713" y="4361678"/>
            <a:ext cx="811640" cy="377490"/>
          </a:xfrm>
          <a:prstGeom prst="straightConnector1">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4" name="Audio 3">
            <a:hlinkClick r:id="" action="ppaction://media"/>
            <a:extLst>
              <a:ext uri="{FF2B5EF4-FFF2-40B4-BE49-F238E27FC236}">
                <a16:creationId xmlns:a16="http://schemas.microsoft.com/office/drawing/2014/main" id="{8B340DF7-F8ED-46AA-8FE1-38F790D8C06E}"/>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0668000" y="5588000"/>
            <a:ext cx="609600" cy="609600"/>
          </a:xfrm>
          <a:prstGeom prst="rect">
            <a:avLst/>
          </a:prstGeom>
        </p:spPr>
      </p:pic>
    </p:spTree>
    <p:extLst>
      <p:ext uri="{BB962C8B-B14F-4D97-AF65-F5344CB8AC3E}">
        <p14:creationId xmlns:p14="http://schemas.microsoft.com/office/powerpoint/2010/main" val="4287862534"/>
      </p:ext>
    </p:extLst>
  </p:cSld>
  <p:clrMapOvr>
    <a:masterClrMapping/>
  </p:clrMapOvr>
  <mc:AlternateContent xmlns:mc="http://schemas.openxmlformats.org/markup-compatibility/2006" xmlns:p14="http://schemas.microsoft.com/office/powerpoint/2010/main">
    <mc:Choice Requires="p14">
      <p:transition spd="slow" p14:dur="2000" advTm="63212"/>
    </mc:Choice>
    <mc:Fallback xmlns="">
      <p:transition spd="slow" advTm="632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5" name="CuadroTexto 24">
            <a:extLst>
              <a:ext uri="{FF2B5EF4-FFF2-40B4-BE49-F238E27FC236}">
                <a16:creationId xmlns:a16="http://schemas.microsoft.com/office/drawing/2014/main" id="{59181576-D3D4-9C9D-418B-78FB5F95AE7A}"/>
              </a:ext>
            </a:extLst>
          </p:cNvPr>
          <p:cNvSpPr txBox="1"/>
          <p:nvPr/>
        </p:nvSpPr>
        <p:spPr>
          <a:xfrm>
            <a:off x="381000" y="660400"/>
            <a:ext cx="5601213" cy="400110"/>
          </a:xfrm>
          <a:prstGeom prst="rect">
            <a:avLst/>
          </a:prstGeom>
          <a:noFill/>
        </p:spPr>
        <p:txBody>
          <a:bodyPr wrap="non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s-ES" sz="2000" b="1" dirty="0">
                <a:solidFill>
                  <a:srgbClr val="002060"/>
                </a:solidFill>
                <a:latin typeface="Open Sans Semibold" panose="020B0606030504020204" pitchFamily="34" charset="0"/>
                <a:ea typeface="Open Sans Semibold" panose="020B0606030504020204" pitchFamily="34" charset="0"/>
                <a:cs typeface="Open Sans Semibold" panose="020B0606030504020204" pitchFamily="34" charset="0"/>
              </a:rPr>
              <a:t>EXPLORATION AND EXPLOITATION PERIODS</a:t>
            </a:r>
            <a:endParaRPr kumimoji="0" lang="es-EC" sz="2000" b="1" i="0" u="none" strike="noStrike" kern="0" cap="none" spc="0" normalizeH="0" baseline="0" noProof="0" dirty="0">
              <a:ln>
                <a:noFill/>
              </a:ln>
              <a:solidFill>
                <a:srgbClr val="002060"/>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endParaRPr>
          </a:p>
        </p:txBody>
      </p:sp>
      <p:pic>
        <p:nvPicPr>
          <p:cNvPr id="28" name="Imagen 27">
            <a:extLst>
              <a:ext uri="{FF2B5EF4-FFF2-40B4-BE49-F238E27FC236}">
                <a16:creationId xmlns:a16="http://schemas.microsoft.com/office/drawing/2014/main" id="{474FB91C-A546-C231-EAC2-5C52D434BF97}"/>
              </a:ext>
            </a:extLst>
          </p:cNvPr>
          <p:cNvPicPr>
            <a:picLocks noChangeAspect="1"/>
          </p:cNvPicPr>
          <p:nvPr/>
        </p:nvPicPr>
        <p:blipFill>
          <a:blip r:embed="rId6"/>
          <a:stretch>
            <a:fillRect/>
          </a:stretch>
        </p:blipFill>
        <p:spPr>
          <a:xfrm>
            <a:off x="1952394" y="1295460"/>
            <a:ext cx="2601408" cy="1997015"/>
          </a:xfrm>
          <a:prstGeom prst="rect">
            <a:avLst/>
          </a:prstGeom>
        </p:spPr>
      </p:pic>
      <p:pic>
        <p:nvPicPr>
          <p:cNvPr id="29" name="Imagen 28">
            <a:extLst>
              <a:ext uri="{FF2B5EF4-FFF2-40B4-BE49-F238E27FC236}">
                <a16:creationId xmlns:a16="http://schemas.microsoft.com/office/drawing/2014/main" id="{90B522A5-78F2-23A4-8008-AB1424351E8A}"/>
              </a:ext>
            </a:extLst>
          </p:cNvPr>
          <p:cNvPicPr>
            <a:picLocks noChangeAspect="1"/>
          </p:cNvPicPr>
          <p:nvPr/>
        </p:nvPicPr>
        <p:blipFill>
          <a:blip r:embed="rId6"/>
          <a:stretch>
            <a:fillRect/>
          </a:stretch>
        </p:blipFill>
        <p:spPr>
          <a:xfrm>
            <a:off x="4876800" y="1181160"/>
            <a:ext cx="2601408" cy="1997015"/>
          </a:xfrm>
          <a:prstGeom prst="rect">
            <a:avLst/>
          </a:prstGeom>
        </p:spPr>
      </p:pic>
      <p:pic>
        <p:nvPicPr>
          <p:cNvPr id="30" name="Imagen 29">
            <a:extLst>
              <a:ext uri="{FF2B5EF4-FFF2-40B4-BE49-F238E27FC236}">
                <a16:creationId xmlns:a16="http://schemas.microsoft.com/office/drawing/2014/main" id="{B9812A60-1736-60D2-6706-651C90CDB6A6}"/>
              </a:ext>
            </a:extLst>
          </p:cNvPr>
          <p:cNvPicPr>
            <a:picLocks noChangeAspect="1"/>
          </p:cNvPicPr>
          <p:nvPr/>
        </p:nvPicPr>
        <p:blipFill>
          <a:blip r:embed="rId6"/>
          <a:stretch>
            <a:fillRect/>
          </a:stretch>
        </p:blipFill>
        <p:spPr>
          <a:xfrm>
            <a:off x="2971800" y="3292475"/>
            <a:ext cx="2601408" cy="2285940"/>
          </a:xfrm>
          <a:prstGeom prst="rect">
            <a:avLst/>
          </a:prstGeom>
        </p:spPr>
      </p:pic>
      <p:pic>
        <p:nvPicPr>
          <p:cNvPr id="31" name="Imagen 30">
            <a:extLst>
              <a:ext uri="{FF2B5EF4-FFF2-40B4-BE49-F238E27FC236}">
                <a16:creationId xmlns:a16="http://schemas.microsoft.com/office/drawing/2014/main" id="{2C93F52E-0260-1B11-F5E3-1CD924E71257}"/>
              </a:ext>
            </a:extLst>
          </p:cNvPr>
          <p:cNvPicPr>
            <a:picLocks noChangeAspect="1"/>
          </p:cNvPicPr>
          <p:nvPr/>
        </p:nvPicPr>
        <p:blipFill>
          <a:blip r:embed="rId6"/>
          <a:stretch>
            <a:fillRect/>
          </a:stretch>
        </p:blipFill>
        <p:spPr>
          <a:xfrm>
            <a:off x="6019800" y="3324225"/>
            <a:ext cx="2601408" cy="2285940"/>
          </a:xfrm>
          <a:prstGeom prst="rect">
            <a:avLst/>
          </a:prstGeom>
        </p:spPr>
      </p:pic>
      <p:sp>
        <p:nvSpPr>
          <p:cNvPr id="4" name="CuadroTexto 3">
            <a:extLst>
              <a:ext uri="{FF2B5EF4-FFF2-40B4-BE49-F238E27FC236}">
                <a16:creationId xmlns:a16="http://schemas.microsoft.com/office/drawing/2014/main" id="{F2AE738A-D455-9798-34AD-2FF06B2873F9}"/>
              </a:ext>
            </a:extLst>
          </p:cNvPr>
          <p:cNvSpPr txBox="1"/>
          <p:nvPr/>
        </p:nvSpPr>
        <p:spPr>
          <a:xfrm>
            <a:off x="2095500" y="1464846"/>
            <a:ext cx="2525208"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s-CO" sz="1600" b="1"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Exploitation</a:t>
            </a:r>
            <a:r>
              <a:rPr lang="es-CO" sz="16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r>
              <a:rPr lang="es-CO" sz="1600" b="1"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Period</a:t>
            </a:r>
            <a:endParaRPr kumimoji="0" lang="es-CO" sz="1600" b="1"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2" name="CuadroTexto 31">
            <a:extLst>
              <a:ext uri="{FF2B5EF4-FFF2-40B4-BE49-F238E27FC236}">
                <a16:creationId xmlns:a16="http://schemas.microsoft.com/office/drawing/2014/main" id="{ECB9D4E5-6A9A-CBDB-9854-341CB4CE69AF}"/>
              </a:ext>
            </a:extLst>
          </p:cNvPr>
          <p:cNvSpPr txBox="1"/>
          <p:nvPr/>
        </p:nvSpPr>
        <p:spPr>
          <a:xfrm>
            <a:off x="4934412" y="1464846"/>
            <a:ext cx="2525208" cy="338554"/>
          </a:xfrm>
          <a:prstGeom prst="rect">
            <a:avLst/>
          </a:prstGeom>
          <a:noFill/>
        </p:spPr>
        <p:txBody>
          <a:bodyPr wrap="square" rtlCol="0">
            <a:spAutoFit/>
          </a:bodyPr>
          <a:lstStyle/>
          <a:p>
            <a:pPr marL="0" marR="0" lvl="0" indent="0" algn="ctr" defTabSz="419938" eaLnBrk="1" fontAlgn="base" latinLnBrk="0" hangingPunct="1">
              <a:lnSpc>
                <a:spcPct val="100000"/>
              </a:lnSpc>
              <a:spcBef>
                <a:spcPts val="200"/>
              </a:spcBef>
              <a:spcAft>
                <a:spcPts val="200"/>
              </a:spcAft>
              <a:buClr>
                <a:srgbClr val="C0504D"/>
              </a:buClr>
              <a:buSzPct val="80000"/>
              <a:buFontTx/>
              <a:buNone/>
              <a:tabLst/>
              <a:defRPr/>
            </a:pPr>
            <a:r>
              <a:rPr lang="es-CO" sz="1600" b="1" dirty="0" err="1">
                <a:solidFill>
                  <a:srgbClr val="002060"/>
                </a:solidFill>
                <a:latin typeface="Open Sans" panose="020B0606030504020204"/>
                <a:ea typeface="Roboto Light" pitchFamily="2" charset="0"/>
                <a:cs typeface="Arial" panose="020B0604020202020204" pitchFamily="34" charset="0"/>
              </a:rPr>
              <a:t>Exploratory</a:t>
            </a:r>
            <a:r>
              <a:rPr lang="es-CO" sz="1600" b="1" dirty="0">
                <a:solidFill>
                  <a:srgbClr val="002060"/>
                </a:solidFill>
                <a:latin typeface="Open Sans" panose="020B0606030504020204"/>
                <a:ea typeface="Roboto Light" pitchFamily="2" charset="0"/>
                <a:cs typeface="Arial" panose="020B0604020202020204" pitchFamily="34" charset="0"/>
              </a:rPr>
              <a:t> Plan</a:t>
            </a:r>
            <a:endParaRPr kumimoji="0" lang="es-CO" sz="1600" b="1" i="0" u="none" strike="noStrike" kern="0" cap="none" spc="0" normalizeH="0" baseline="0" noProof="0" dirty="0">
              <a:ln>
                <a:noFill/>
              </a:ln>
              <a:solidFill>
                <a:srgbClr val="002060"/>
              </a:solidFill>
              <a:effectLst/>
              <a:uLnTx/>
              <a:uFillTx/>
              <a:latin typeface="Open Sans" panose="020B0606030504020204"/>
              <a:ea typeface="Roboto Light" pitchFamily="2" charset="0"/>
              <a:cs typeface="Arial" panose="020B0604020202020204" pitchFamily="34" charset="0"/>
            </a:endParaRPr>
          </a:p>
        </p:txBody>
      </p:sp>
      <p:sp>
        <p:nvSpPr>
          <p:cNvPr id="11" name="CuadroTexto 10">
            <a:extLst>
              <a:ext uri="{FF2B5EF4-FFF2-40B4-BE49-F238E27FC236}">
                <a16:creationId xmlns:a16="http://schemas.microsoft.com/office/drawing/2014/main" id="{E02FDB2A-2F0F-2F06-9FAF-0F5438ED7306}"/>
              </a:ext>
            </a:extLst>
          </p:cNvPr>
          <p:cNvSpPr txBox="1"/>
          <p:nvPr/>
        </p:nvSpPr>
        <p:spPr>
          <a:xfrm>
            <a:off x="2349354" y="2032000"/>
            <a:ext cx="1702092" cy="738664"/>
          </a:xfrm>
          <a:prstGeom prst="rect">
            <a:avLst/>
          </a:prstGeom>
          <a:noFill/>
        </p:spPr>
        <p:txBody>
          <a:bodyPr wrap="square" rtlCol="0">
            <a:spAutoFit/>
          </a:bodyPr>
          <a:lstStyle/>
          <a:p>
            <a:r>
              <a:rPr lang="en-US" sz="1400" dirty="0">
                <a:effectLst/>
                <a:latin typeface="Segoe UI Web (West European)"/>
              </a:rPr>
              <a:t>Up to 4 years, extendable for 2 more years.</a:t>
            </a:r>
          </a:p>
        </p:txBody>
      </p:sp>
      <p:sp>
        <p:nvSpPr>
          <p:cNvPr id="33" name="CuadroTexto 32">
            <a:extLst>
              <a:ext uri="{FF2B5EF4-FFF2-40B4-BE49-F238E27FC236}">
                <a16:creationId xmlns:a16="http://schemas.microsoft.com/office/drawing/2014/main" id="{A1C22CD5-B564-BC7D-4105-5994C12FCD51}"/>
              </a:ext>
            </a:extLst>
          </p:cNvPr>
          <p:cNvSpPr txBox="1"/>
          <p:nvPr/>
        </p:nvSpPr>
        <p:spPr>
          <a:xfrm>
            <a:off x="5000394" y="1943040"/>
            <a:ext cx="2354220" cy="1169551"/>
          </a:xfrm>
          <a:prstGeom prst="rect">
            <a:avLst/>
          </a:prstGeom>
          <a:noFill/>
        </p:spPr>
        <p:txBody>
          <a:bodyPr wrap="square" rtlCol="0">
            <a:spAutoFit/>
          </a:bodyPr>
          <a:lstStyle/>
          <a:p>
            <a:pPr algn="l" defTabSz="419938" fontAlgn="base">
              <a:spcBef>
                <a:spcPts val="200"/>
              </a:spcBef>
              <a:spcAft>
                <a:spcPts val="200"/>
              </a:spcAft>
              <a:buClr>
                <a:srgbClr val="C0504D"/>
              </a:buClr>
              <a:buSzPct val="80000"/>
              <a:defRPr/>
            </a:pPr>
            <a:r>
              <a:rPr lang="en-US" sz="1400" dirty="0">
                <a:effectLst/>
                <a:latin typeface="Segoe UI Web (West European)"/>
              </a:rPr>
              <a:t>Corresponds to the Minimum Exploratory Program and the Additional Exploratory Plan Offered</a:t>
            </a:r>
          </a:p>
        </p:txBody>
      </p:sp>
      <p:sp>
        <p:nvSpPr>
          <p:cNvPr id="34" name="CuadroTexto 33">
            <a:extLst>
              <a:ext uri="{FF2B5EF4-FFF2-40B4-BE49-F238E27FC236}">
                <a16:creationId xmlns:a16="http://schemas.microsoft.com/office/drawing/2014/main" id="{F3531EF2-7985-222C-0216-034619D6886A}"/>
              </a:ext>
            </a:extLst>
          </p:cNvPr>
          <p:cNvSpPr txBox="1"/>
          <p:nvPr/>
        </p:nvSpPr>
        <p:spPr>
          <a:xfrm>
            <a:off x="3048000" y="4035365"/>
            <a:ext cx="2449008" cy="1169551"/>
          </a:xfrm>
          <a:prstGeom prst="rect">
            <a:avLst/>
          </a:prstGeom>
          <a:noFill/>
        </p:spPr>
        <p:txBody>
          <a:bodyPr wrap="square" rtlCol="0">
            <a:spAutoFit/>
          </a:bodyPr>
          <a:lstStyle/>
          <a:p>
            <a:pPr>
              <a:defRPr/>
            </a:pPr>
            <a:r>
              <a:rPr lang="en-US" sz="1400" dirty="0">
                <a:effectLst/>
                <a:latin typeface="Segoe UI Web (West European)"/>
              </a:rPr>
              <a:t>Contractors propose the Development Plan to be executed, as a result of the project being economically profitable</a:t>
            </a:r>
          </a:p>
        </p:txBody>
      </p:sp>
      <p:sp>
        <p:nvSpPr>
          <p:cNvPr id="35" name="CuadroTexto 34">
            <a:extLst>
              <a:ext uri="{FF2B5EF4-FFF2-40B4-BE49-F238E27FC236}">
                <a16:creationId xmlns:a16="http://schemas.microsoft.com/office/drawing/2014/main" id="{2BE07717-858A-F0ED-68ED-A6C95574D033}"/>
              </a:ext>
            </a:extLst>
          </p:cNvPr>
          <p:cNvSpPr txBox="1"/>
          <p:nvPr/>
        </p:nvSpPr>
        <p:spPr>
          <a:xfrm>
            <a:off x="3009900" y="3630452"/>
            <a:ext cx="2525208" cy="338554"/>
          </a:xfrm>
          <a:prstGeom prst="rect">
            <a:avLst/>
          </a:prstGeom>
          <a:noFill/>
        </p:spPr>
        <p:txBody>
          <a:bodyPr wrap="square" rtlCol="0">
            <a:spAutoFit/>
          </a:bodyPr>
          <a:lstStyle/>
          <a:p>
            <a:r>
              <a:rPr lang="es-EC" sz="1600" b="1"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Development</a:t>
            </a:r>
            <a:r>
              <a:rPr lang="es-EC" sz="16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 Plan</a:t>
            </a:r>
          </a:p>
        </p:txBody>
      </p:sp>
      <p:sp>
        <p:nvSpPr>
          <p:cNvPr id="36" name="CuadroTexto 35">
            <a:extLst>
              <a:ext uri="{FF2B5EF4-FFF2-40B4-BE49-F238E27FC236}">
                <a16:creationId xmlns:a16="http://schemas.microsoft.com/office/drawing/2014/main" id="{3AE6BEE7-0C43-DCFA-11CF-11BADBC0FE19}"/>
              </a:ext>
            </a:extLst>
          </p:cNvPr>
          <p:cNvSpPr txBox="1"/>
          <p:nvPr/>
        </p:nvSpPr>
        <p:spPr>
          <a:xfrm>
            <a:off x="6085392" y="3646267"/>
            <a:ext cx="2525208" cy="338554"/>
          </a:xfrm>
          <a:prstGeom prst="rect">
            <a:avLst/>
          </a:prstGeom>
          <a:noFill/>
        </p:spPr>
        <p:txBody>
          <a:bodyPr wrap="square" rtlCol="0">
            <a:spAutoFit/>
          </a:bodyPr>
          <a:lstStyle/>
          <a:p>
            <a:r>
              <a:rPr lang="es-EC" sz="1600" b="1"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Exploitation</a:t>
            </a:r>
            <a:r>
              <a:rPr lang="es-EC" sz="16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r>
              <a:rPr lang="es-EC" sz="1600" b="1"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Period</a:t>
            </a:r>
            <a:endParaRPr lang="es-EC" sz="1600" b="1"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5" name="CuadroTexto 14">
            <a:extLst>
              <a:ext uri="{FF2B5EF4-FFF2-40B4-BE49-F238E27FC236}">
                <a16:creationId xmlns:a16="http://schemas.microsoft.com/office/drawing/2014/main" id="{FC32CA00-FC63-ACC2-FFB9-7DA88648B64F}"/>
              </a:ext>
            </a:extLst>
          </p:cNvPr>
          <p:cNvSpPr txBox="1"/>
          <p:nvPr/>
        </p:nvSpPr>
        <p:spPr>
          <a:xfrm>
            <a:off x="6189912" y="4130871"/>
            <a:ext cx="2261184" cy="738664"/>
          </a:xfrm>
          <a:prstGeom prst="rect">
            <a:avLst/>
          </a:prstGeom>
          <a:noFill/>
        </p:spPr>
        <p:txBody>
          <a:bodyPr wrap="square" rtlCol="0">
            <a:spAutoFit/>
          </a:bodyPr>
          <a:lstStyle/>
          <a:p>
            <a:r>
              <a:rPr lang="en-US" sz="1400" dirty="0">
                <a:effectLst/>
                <a:latin typeface="Segoe UI Web (West European)"/>
              </a:rPr>
              <a:t>20 years, extendable in accordance with article 23 of the Hydrocarbons Law</a:t>
            </a:r>
          </a:p>
        </p:txBody>
      </p:sp>
      <p:pic>
        <p:nvPicPr>
          <p:cNvPr id="2" name="Audio 1">
            <a:hlinkClick r:id="" action="ppaction://media"/>
            <a:extLst>
              <a:ext uri="{FF2B5EF4-FFF2-40B4-BE49-F238E27FC236}">
                <a16:creationId xmlns:a16="http://schemas.microsoft.com/office/drawing/2014/main" id="{47BC15DE-D0B1-4BEF-BB10-9642EB01FB2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668000" y="5588000"/>
            <a:ext cx="609600" cy="609600"/>
          </a:xfrm>
          <a:prstGeom prst="rect">
            <a:avLst/>
          </a:prstGeom>
        </p:spPr>
      </p:pic>
    </p:spTree>
    <p:extLst>
      <p:ext uri="{BB962C8B-B14F-4D97-AF65-F5344CB8AC3E}">
        <p14:creationId xmlns:p14="http://schemas.microsoft.com/office/powerpoint/2010/main" val="2614695725"/>
      </p:ext>
    </p:extLst>
  </p:cSld>
  <p:clrMapOvr>
    <a:masterClrMapping/>
  </p:clrMapOvr>
  <mc:AlternateContent xmlns:mc="http://schemas.openxmlformats.org/markup-compatibility/2006" xmlns:p14="http://schemas.microsoft.com/office/powerpoint/2010/main">
    <mc:Choice Requires="p14">
      <p:transition spd="slow" p14:dur="2000" advTm="59835"/>
    </mc:Choice>
    <mc:Fallback xmlns="">
      <p:transition spd="slow" advTm="598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1" name="Rectángulo redondeado 40">
            <a:extLst>
              <a:ext uri="{FF2B5EF4-FFF2-40B4-BE49-F238E27FC236}">
                <a16:creationId xmlns:a16="http://schemas.microsoft.com/office/drawing/2014/main" id="{0C923DE8-A3B7-6C97-3FE4-4937686065BE}"/>
              </a:ext>
            </a:extLst>
          </p:cNvPr>
          <p:cNvSpPr/>
          <p:nvPr/>
        </p:nvSpPr>
        <p:spPr>
          <a:xfrm>
            <a:off x="2209800" y="4010769"/>
            <a:ext cx="8428755" cy="1486348"/>
          </a:xfrm>
          <a:prstGeom prst="roundRect">
            <a:avLst>
              <a:gd name="adj" fmla="val 50000"/>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_tradnl"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2" name="Rectángulo 41">
            <a:extLst>
              <a:ext uri="{FF2B5EF4-FFF2-40B4-BE49-F238E27FC236}">
                <a16:creationId xmlns:a16="http://schemas.microsoft.com/office/drawing/2014/main" id="{458ADD1B-4493-3694-9F82-6DC1CEB3D812}"/>
              </a:ext>
            </a:extLst>
          </p:cNvPr>
          <p:cNvSpPr/>
          <p:nvPr/>
        </p:nvSpPr>
        <p:spPr>
          <a:xfrm>
            <a:off x="581026" y="4013200"/>
            <a:ext cx="1941969" cy="856565"/>
          </a:xfrm>
          <a:prstGeom prst="rect">
            <a:avLst/>
          </a:prstGeom>
          <a:solidFill>
            <a:schemeClr val="accent3">
              <a:lumMod val="40000"/>
              <a:lumOff val="6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_tradnl" sz="1800" b="0" i="0" u="none" strike="noStrike" kern="0" cap="none" spc="0" normalizeH="0" baseline="0" noProof="0">
              <a:ln>
                <a:noFill/>
              </a:ln>
              <a:solidFill>
                <a:prstClr val="white"/>
              </a:solidFill>
              <a:effectLst/>
              <a:uLnTx/>
              <a:uFillTx/>
              <a:latin typeface="Calibri"/>
              <a:ea typeface="+mn-ea"/>
              <a:cs typeface="+mn-cs"/>
            </a:endParaRPr>
          </a:p>
        </p:txBody>
      </p:sp>
      <p:sp>
        <p:nvSpPr>
          <p:cNvPr id="25" name="CuadroTexto 24">
            <a:extLst>
              <a:ext uri="{FF2B5EF4-FFF2-40B4-BE49-F238E27FC236}">
                <a16:creationId xmlns:a16="http://schemas.microsoft.com/office/drawing/2014/main" id="{59181576-D3D4-9C9D-418B-78FB5F95AE7A}"/>
              </a:ext>
            </a:extLst>
          </p:cNvPr>
          <p:cNvSpPr txBox="1"/>
          <p:nvPr/>
        </p:nvSpPr>
        <p:spPr>
          <a:xfrm>
            <a:off x="381000" y="660400"/>
            <a:ext cx="2765501" cy="400110"/>
          </a:xfrm>
          <a:prstGeom prst="rect">
            <a:avLst/>
          </a:prstGeom>
          <a:noFill/>
        </p:spPr>
        <p:txBody>
          <a:bodyPr wrap="non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s-ES" sz="2000" b="1" dirty="0" err="1">
                <a:solidFill>
                  <a:srgbClr val="002060"/>
                </a:solidFill>
                <a:latin typeface="Open Sans Semibold" panose="020B0606030504020204" pitchFamily="34" charset="0"/>
                <a:ea typeface="Open Sans Semibold" panose="020B0606030504020204" pitchFamily="34" charset="0"/>
                <a:cs typeface="Open Sans Semibold" panose="020B0606030504020204" pitchFamily="34" charset="0"/>
              </a:rPr>
              <a:t>Contract</a:t>
            </a:r>
            <a:r>
              <a:rPr lang="es-ES" sz="2000" b="1" dirty="0">
                <a:solidFill>
                  <a:srgbClr val="002060"/>
                </a:solidFill>
                <a:latin typeface="Open Sans Semibold" panose="020B0606030504020204" pitchFamily="34" charset="0"/>
                <a:ea typeface="Open Sans Semibold" panose="020B0606030504020204" pitchFamily="34" charset="0"/>
                <a:cs typeface="Open Sans Semibold" panose="020B0606030504020204" pitchFamily="34" charset="0"/>
              </a:rPr>
              <a:t> </a:t>
            </a:r>
            <a:r>
              <a:rPr lang="es-ES" sz="2000" b="1" dirty="0" err="1">
                <a:solidFill>
                  <a:srgbClr val="002060"/>
                </a:solidFill>
                <a:latin typeface="Open Sans Semibold" panose="020B0606030504020204" pitchFamily="34" charset="0"/>
                <a:ea typeface="Open Sans Semibold" panose="020B0606030504020204" pitchFamily="34" charset="0"/>
                <a:cs typeface="Open Sans Semibold" panose="020B0606030504020204" pitchFamily="34" charset="0"/>
              </a:rPr>
              <a:t>Guarantees</a:t>
            </a:r>
            <a:endParaRPr kumimoji="0" lang="es-EC" sz="2000" b="1" i="0" u="none" strike="noStrike" kern="0" cap="none" spc="0" normalizeH="0" baseline="0" noProof="0" dirty="0">
              <a:ln>
                <a:noFill/>
              </a:ln>
              <a:solidFill>
                <a:srgbClr val="002060"/>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endParaRPr>
          </a:p>
        </p:txBody>
      </p:sp>
      <p:sp>
        <p:nvSpPr>
          <p:cNvPr id="3" name="Rectángulo redondeado 2">
            <a:extLst>
              <a:ext uri="{FF2B5EF4-FFF2-40B4-BE49-F238E27FC236}">
                <a16:creationId xmlns:a16="http://schemas.microsoft.com/office/drawing/2014/main" id="{067BEA14-4CD8-8EA8-3C98-3E3DA8857403}"/>
              </a:ext>
            </a:extLst>
          </p:cNvPr>
          <p:cNvSpPr/>
          <p:nvPr/>
        </p:nvSpPr>
        <p:spPr>
          <a:xfrm>
            <a:off x="2209800" y="1475204"/>
            <a:ext cx="8428755" cy="1143000"/>
          </a:xfrm>
          <a:prstGeom prst="roundRect">
            <a:avLst>
              <a:gd name="adj" fmla="val 50000"/>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_tradnl"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 name="Rectángulo 3">
            <a:extLst>
              <a:ext uri="{FF2B5EF4-FFF2-40B4-BE49-F238E27FC236}">
                <a16:creationId xmlns:a16="http://schemas.microsoft.com/office/drawing/2014/main" id="{D891A11B-2A89-0776-FCC9-9B20E4D0D7B0}"/>
              </a:ext>
            </a:extLst>
          </p:cNvPr>
          <p:cNvSpPr/>
          <p:nvPr/>
        </p:nvSpPr>
        <p:spPr>
          <a:xfrm>
            <a:off x="581026" y="1332613"/>
            <a:ext cx="1941969" cy="856565"/>
          </a:xfrm>
          <a:prstGeom prst="rect">
            <a:avLst/>
          </a:prstGeom>
          <a:solidFill>
            <a:schemeClr val="accent3">
              <a:lumMod val="40000"/>
              <a:lumOff val="6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_tradnl" sz="1800" b="0" i="0" u="none" strike="noStrike" kern="0" cap="none" spc="0" normalizeH="0" baseline="0" noProof="0">
              <a:ln>
                <a:noFill/>
              </a:ln>
              <a:solidFill>
                <a:prstClr val="white"/>
              </a:solidFill>
              <a:effectLst/>
              <a:uLnTx/>
              <a:uFillTx/>
              <a:latin typeface="Calibri"/>
              <a:ea typeface="+mn-ea"/>
              <a:cs typeface="+mn-cs"/>
            </a:endParaRPr>
          </a:p>
        </p:txBody>
      </p:sp>
      <p:sp>
        <p:nvSpPr>
          <p:cNvPr id="11" name="CuadroTexto 10">
            <a:extLst>
              <a:ext uri="{FF2B5EF4-FFF2-40B4-BE49-F238E27FC236}">
                <a16:creationId xmlns:a16="http://schemas.microsoft.com/office/drawing/2014/main" id="{911E1E8B-0771-8F99-3EC5-FA9452B855F6}"/>
              </a:ext>
            </a:extLst>
          </p:cNvPr>
          <p:cNvSpPr txBox="1"/>
          <p:nvPr/>
        </p:nvSpPr>
        <p:spPr>
          <a:xfrm>
            <a:off x="723616" y="1496887"/>
            <a:ext cx="1598789" cy="584775"/>
          </a:xfrm>
          <a:prstGeom prst="rect">
            <a:avLst/>
          </a:prstGeom>
          <a:noFill/>
        </p:spPr>
        <p:txBody>
          <a:bodyPr wrap="square" rtlCol="0">
            <a:spAutoFit/>
          </a:bodyPr>
          <a:lstStyle/>
          <a:p>
            <a:r>
              <a:rPr lang="es-EC" sz="1600" b="1" dirty="0" err="1">
                <a:solidFill>
                  <a:srgbClr val="002060"/>
                </a:solidFill>
                <a:latin typeface="Open Sans Semibold" panose="020B0606030504020204" pitchFamily="34" charset="0"/>
                <a:ea typeface="Open Sans Semibold" panose="020B0606030504020204" pitchFamily="34" charset="0"/>
                <a:cs typeface="Open Sans Semibold" panose="020B0606030504020204" pitchFamily="34" charset="0"/>
              </a:rPr>
              <a:t>Headquarters</a:t>
            </a:r>
            <a:r>
              <a:rPr lang="es-EC" sz="1600" b="1" dirty="0">
                <a:solidFill>
                  <a:srgbClr val="002060"/>
                </a:solidFill>
                <a:latin typeface="Open Sans Semibold" panose="020B0606030504020204" pitchFamily="34" charset="0"/>
                <a:ea typeface="Open Sans Semibold" panose="020B0606030504020204" pitchFamily="34" charset="0"/>
                <a:cs typeface="Open Sans Semibold" panose="020B0606030504020204" pitchFamily="34" charset="0"/>
              </a:rPr>
              <a:t> </a:t>
            </a:r>
            <a:r>
              <a:rPr lang="es-EC" sz="1600" b="1" dirty="0" err="1">
                <a:solidFill>
                  <a:srgbClr val="002060"/>
                </a:solidFill>
                <a:latin typeface="Open Sans Semibold" panose="020B0606030504020204" pitchFamily="34" charset="0"/>
                <a:ea typeface="Open Sans Semibold" panose="020B0606030504020204" pitchFamily="34" charset="0"/>
                <a:cs typeface="Open Sans Semibold" panose="020B0606030504020204" pitchFamily="34" charset="0"/>
              </a:rPr>
              <a:t>Guarantee</a:t>
            </a:r>
            <a:endParaRPr lang="es-EC" sz="1600" b="1" dirty="0">
              <a:solidFill>
                <a:srgbClr val="002060"/>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
        <p:nvSpPr>
          <p:cNvPr id="15" name="CuadroTexto 14">
            <a:extLst>
              <a:ext uri="{FF2B5EF4-FFF2-40B4-BE49-F238E27FC236}">
                <a16:creationId xmlns:a16="http://schemas.microsoft.com/office/drawing/2014/main" id="{F07577F7-6ABF-B931-D314-5652C2549059}"/>
              </a:ext>
            </a:extLst>
          </p:cNvPr>
          <p:cNvSpPr txBox="1"/>
          <p:nvPr/>
        </p:nvSpPr>
        <p:spPr>
          <a:xfrm>
            <a:off x="3412980" y="1113072"/>
            <a:ext cx="951369"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_tradnl" sz="1600" b="1" i="0" u="none" strike="noStrike" kern="0" cap="none" spc="0" normalizeH="0" baseline="0" noProof="0" dirty="0" err="1">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Object</a:t>
            </a:r>
            <a:endParaRPr kumimoji="0" lang="es-ES_tradnl" sz="1600" b="1"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 name="CuadroTexto 25">
            <a:extLst>
              <a:ext uri="{FF2B5EF4-FFF2-40B4-BE49-F238E27FC236}">
                <a16:creationId xmlns:a16="http://schemas.microsoft.com/office/drawing/2014/main" id="{C8C0BC66-56DC-D284-05FA-3D913EBB2862}"/>
              </a:ext>
            </a:extLst>
          </p:cNvPr>
          <p:cNvSpPr txBox="1"/>
          <p:nvPr/>
        </p:nvSpPr>
        <p:spPr>
          <a:xfrm>
            <a:off x="5715000" y="1108909"/>
            <a:ext cx="1102641"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_tradnl" sz="1600" b="1" i="0" u="none" strike="noStrike" kern="0" cap="none" spc="0" normalizeH="0" baseline="0" noProof="0" dirty="0" err="1">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Validity</a:t>
            </a:r>
            <a:endParaRPr kumimoji="0" lang="es-ES_tradnl" sz="1600" b="1"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7" name="CuadroTexto 26">
            <a:extLst>
              <a:ext uri="{FF2B5EF4-FFF2-40B4-BE49-F238E27FC236}">
                <a16:creationId xmlns:a16="http://schemas.microsoft.com/office/drawing/2014/main" id="{24C03FF7-53F2-4AD7-7C1F-43E3E4FAE39C}"/>
              </a:ext>
            </a:extLst>
          </p:cNvPr>
          <p:cNvSpPr txBox="1"/>
          <p:nvPr/>
        </p:nvSpPr>
        <p:spPr>
          <a:xfrm>
            <a:off x="8220422" y="1115786"/>
            <a:ext cx="762000"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_tradnl" sz="1600" b="1" i="0" u="none" strike="noStrike" kern="0" cap="none" spc="0" normalizeH="0" baseline="0" noProof="0" dirty="0" err="1">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Value</a:t>
            </a:r>
            <a:endParaRPr kumimoji="0" lang="es-ES_tradnl" sz="1600" b="1"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 name="CuadroTexto 27">
            <a:extLst>
              <a:ext uri="{FF2B5EF4-FFF2-40B4-BE49-F238E27FC236}">
                <a16:creationId xmlns:a16="http://schemas.microsoft.com/office/drawing/2014/main" id="{E1020BA2-7D66-A259-038F-66F2870274D6}"/>
              </a:ext>
            </a:extLst>
          </p:cNvPr>
          <p:cNvSpPr txBox="1"/>
          <p:nvPr/>
        </p:nvSpPr>
        <p:spPr>
          <a:xfrm>
            <a:off x="2590800" y="1574800"/>
            <a:ext cx="2514600" cy="1015663"/>
          </a:xfrm>
          <a:prstGeom prst="rect">
            <a:avLst/>
          </a:prstGeom>
          <a:noFill/>
        </p:spPr>
        <p:txBody>
          <a:bodyPr wrap="square" rtlCol="0">
            <a:spAutoFit/>
          </a:bodyPr>
          <a:lstStyle/>
          <a:p>
            <a:r>
              <a:rPr lang="en-US" sz="1200" dirty="0">
                <a:effectLst/>
                <a:latin typeface="Segoe UI Web (West European)"/>
              </a:rPr>
              <a:t>Declarative guarantee of the Headquarters for the fulfillment of all the obligations of the contract. Applies to affiliates and subsidiaries.</a:t>
            </a:r>
          </a:p>
        </p:txBody>
      </p:sp>
      <p:sp>
        <p:nvSpPr>
          <p:cNvPr id="29" name="Rectángulo redondeado 28">
            <a:extLst>
              <a:ext uri="{FF2B5EF4-FFF2-40B4-BE49-F238E27FC236}">
                <a16:creationId xmlns:a16="http://schemas.microsoft.com/office/drawing/2014/main" id="{A56BEAFB-2E22-E9E7-F9BF-B2F1B3DDD6D9}"/>
              </a:ext>
            </a:extLst>
          </p:cNvPr>
          <p:cNvSpPr/>
          <p:nvPr/>
        </p:nvSpPr>
        <p:spPr>
          <a:xfrm>
            <a:off x="2163046" y="2765704"/>
            <a:ext cx="8428755" cy="1055966"/>
          </a:xfrm>
          <a:prstGeom prst="roundRect">
            <a:avLst>
              <a:gd name="adj" fmla="val 50000"/>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_tradnl"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0" name="Rectángulo 29">
            <a:extLst>
              <a:ext uri="{FF2B5EF4-FFF2-40B4-BE49-F238E27FC236}">
                <a16:creationId xmlns:a16="http://schemas.microsoft.com/office/drawing/2014/main" id="{E0308949-1634-6056-2991-167B187972B5}"/>
              </a:ext>
            </a:extLst>
          </p:cNvPr>
          <p:cNvSpPr/>
          <p:nvPr/>
        </p:nvSpPr>
        <p:spPr>
          <a:xfrm>
            <a:off x="581026" y="2641600"/>
            <a:ext cx="1941969" cy="1015663"/>
          </a:xfrm>
          <a:prstGeom prst="rect">
            <a:avLst/>
          </a:prstGeom>
          <a:solidFill>
            <a:schemeClr val="accent3">
              <a:lumMod val="40000"/>
              <a:lumOff val="6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_tradnl"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adroTexto 30">
            <a:extLst>
              <a:ext uri="{FF2B5EF4-FFF2-40B4-BE49-F238E27FC236}">
                <a16:creationId xmlns:a16="http://schemas.microsoft.com/office/drawing/2014/main" id="{E627349A-13F4-76A1-2EA9-3E3104575845}"/>
              </a:ext>
            </a:extLst>
          </p:cNvPr>
          <p:cNvSpPr txBox="1"/>
          <p:nvPr/>
        </p:nvSpPr>
        <p:spPr>
          <a:xfrm>
            <a:off x="746381" y="2773185"/>
            <a:ext cx="1656785" cy="830997"/>
          </a:xfrm>
          <a:prstGeom prst="rect">
            <a:avLst/>
          </a:prstGeom>
          <a:noFill/>
        </p:spPr>
        <p:txBody>
          <a:bodyPr wrap="square" rtlCol="0">
            <a:spAutoFit/>
          </a:bodyPr>
          <a:lstStyle/>
          <a:p>
            <a:r>
              <a:rPr lang="es-EC" sz="1600" b="1" dirty="0" err="1">
                <a:solidFill>
                  <a:srgbClr val="002060"/>
                </a:solidFill>
                <a:latin typeface="Open Sans Semibold" panose="020B0606030504020204" pitchFamily="34" charset="0"/>
                <a:ea typeface="Open Sans Semibold" panose="020B0606030504020204" pitchFamily="34" charset="0"/>
                <a:cs typeface="Open Sans Semibold" panose="020B0606030504020204" pitchFamily="34" charset="0"/>
              </a:rPr>
              <a:t>Exploration</a:t>
            </a:r>
            <a:r>
              <a:rPr lang="es-EC" sz="1600" b="1" dirty="0">
                <a:solidFill>
                  <a:srgbClr val="002060"/>
                </a:solidFill>
                <a:latin typeface="Open Sans Semibold" panose="020B0606030504020204" pitchFamily="34" charset="0"/>
                <a:ea typeface="Open Sans Semibold" panose="020B0606030504020204" pitchFamily="34" charset="0"/>
                <a:cs typeface="Open Sans Semibold" panose="020B0606030504020204" pitchFamily="34" charset="0"/>
              </a:rPr>
              <a:t> </a:t>
            </a:r>
            <a:r>
              <a:rPr lang="es-EC" sz="1600" b="1" dirty="0" err="1">
                <a:solidFill>
                  <a:srgbClr val="002060"/>
                </a:solidFill>
                <a:latin typeface="Open Sans Semibold" panose="020B0606030504020204" pitchFamily="34" charset="0"/>
                <a:ea typeface="Open Sans Semibold" panose="020B0606030504020204" pitchFamily="34" charset="0"/>
                <a:cs typeface="Open Sans Semibold" panose="020B0606030504020204" pitchFamily="34" charset="0"/>
              </a:rPr>
              <a:t>Period</a:t>
            </a:r>
            <a:r>
              <a:rPr lang="es-EC" sz="1600" b="1" dirty="0">
                <a:solidFill>
                  <a:srgbClr val="002060"/>
                </a:solidFill>
                <a:latin typeface="Open Sans Semibold" panose="020B0606030504020204" pitchFamily="34" charset="0"/>
                <a:ea typeface="Open Sans Semibold" panose="020B0606030504020204" pitchFamily="34" charset="0"/>
                <a:cs typeface="Open Sans Semibold" panose="020B0606030504020204" pitchFamily="34" charset="0"/>
              </a:rPr>
              <a:t> </a:t>
            </a:r>
            <a:r>
              <a:rPr lang="es-EC" sz="1600" b="1" dirty="0" err="1">
                <a:solidFill>
                  <a:srgbClr val="002060"/>
                </a:solidFill>
                <a:latin typeface="Open Sans Semibold" panose="020B0606030504020204" pitchFamily="34" charset="0"/>
                <a:ea typeface="Open Sans Semibold" panose="020B0606030504020204" pitchFamily="34" charset="0"/>
                <a:cs typeface="Open Sans Semibold" panose="020B0606030504020204" pitchFamily="34" charset="0"/>
              </a:rPr>
              <a:t>Guarantee</a:t>
            </a:r>
            <a:endParaRPr lang="es-EC" sz="1600" b="1" dirty="0">
              <a:solidFill>
                <a:srgbClr val="002060"/>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
        <p:nvSpPr>
          <p:cNvPr id="32" name="CuadroTexto 31">
            <a:extLst>
              <a:ext uri="{FF2B5EF4-FFF2-40B4-BE49-F238E27FC236}">
                <a16:creationId xmlns:a16="http://schemas.microsoft.com/office/drawing/2014/main" id="{3BF48797-0752-3C60-4462-C853D009A550}"/>
              </a:ext>
            </a:extLst>
          </p:cNvPr>
          <p:cNvSpPr txBox="1"/>
          <p:nvPr/>
        </p:nvSpPr>
        <p:spPr>
          <a:xfrm>
            <a:off x="2599761" y="2842170"/>
            <a:ext cx="2334191" cy="646331"/>
          </a:xfrm>
          <a:prstGeom prst="rect">
            <a:avLst/>
          </a:prstGeom>
          <a:noFill/>
        </p:spPr>
        <p:txBody>
          <a:bodyPr wrap="square" rtlCol="0">
            <a:spAutoFit/>
          </a:bodyPr>
          <a:lstStyle/>
          <a:p>
            <a:r>
              <a:rPr lang="en-US" sz="1200" dirty="0">
                <a:effectLst/>
                <a:latin typeface="Segoe UI Web (West European)"/>
              </a:rPr>
              <a:t>Ensures the satisfactory execution of the obligations of the Exploration Period.</a:t>
            </a:r>
          </a:p>
        </p:txBody>
      </p:sp>
      <p:sp>
        <p:nvSpPr>
          <p:cNvPr id="33" name="CuadroTexto 32">
            <a:extLst>
              <a:ext uri="{FF2B5EF4-FFF2-40B4-BE49-F238E27FC236}">
                <a16:creationId xmlns:a16="http://schemas.microsoft.com/office/drawing/2014/main" id="{AD4BB490-AE1E-C73F-DA88-AB215D8271CA}"/>
              </a:ext>
            </a:extLst>
          </p:cNvPr>
          <p:cNvSpPr txBox="1"/>
          <p:nvPr/>
        </p:nvSpPr>
        <p:spPr>
          <a:xfrm>
            <a:off x="5351938" y="1844536"/>
            <a:ext cx="1941969" cy="453970"/>
          </a:xfrm>
          <a:prstGeom prst="rect">
            <a:avLst/>
          </a:prstGeom>
          <a:noFill/>
        </p:spPr>
        <p:txBody>
          <a:bodyPr wrap="square" rtlCol="0">
            <a:spAutoFit/>
          </a:bodyPr>
          <a:lstStyle/>
          <a:p>
            <a:pPr algn="just">
              <a:defRPr/>
            </a:pPr>
            <a:r>
              <a:rPr lang="es-EC" sz="1200" dirty="0" err="1">
                <a:effectLst/>
                <a:latin typeface="Segoe UI Web (West European)"/>
              </a:rPr>
              <a:t>Duration</a:t>
            </a:r>
            <a:r>
              <a:rPr lang="es-EC" sz="1200" dirty="0">
                <a:effectLst/>
                <a:latin typeface="Segoe UI Web (West European)"/>
              </a:rPr>
              <a:t> </a:t>
            </a:r>
            <a:r>
              <a:rPr lang="es-EC" sz="1200" dirty="0" err="1">
                <a:effectLst/>
                <a:latin typeface="Segoe UI Web (West European)"/>
              </a:rPr>
              <a:t>of</a:t>
            </a:r>
            <a:r>
              <a:rPr lang="es-EC" sz="1200" dirty="0">
                <a:effectLst/>
                <a:latin typeface="Segoe UI Web (West European)"/>
              </a:rPr>
              <a:t> </a:t>
            </a:r>
            <a:r>
              <a:rPr lang="es-EC" sz="1200" dirty="0" err="1">
                <a:effectLst/>
                <a:latin typeface="Segoe UI Web (West European)"/>
              </a:rPr>
              <a:t>the</a:t>
            </a:r>
            <a:r>
              <a:rPr lang="es-EC" sz="1200" dirty="0">
                <a:effectLst/>
                <a:latin typeface="Segoe UI Web (West European)"/>
              </a:rPr>
              <a:t> </a:t>
            </a:r>
            <a:r>
              <a:rPr lang="es-EC" sz="1200" dirty="0" err="1">
                <a:effectLst/>
                <a:latin typeface="Segoe UI Web (West European)"/>
              </a:rPr>
              <a:t>Contract</a:t>
            </a:r>
            <a:endParaRPr lang="es-EC" sz="1200" dirty="0">
              <a:effectLst/>
              <a:latin typeface="Segoe UI Web (West European)"/>
            </a:endParaRP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es-CO" sz="115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4" name="CuadroTexto 33">
            <a:extLst>
              <a:ext uri="{FF2B5EF4-FFF2-40B4-BE49-F238E27FC236}">
                <a16:creationId xmlns:a16="http://schemas.microsoft.com/office/drawing/2014/main" id="{F752D657-CD93-7741-3DB6-10E3F132D686}"/>
              </a:ext>
            </a:extLst>
          </p:cNvPr>
          <p:cNvSpPr txBox="1"/>
          <p:nvPr/>
        </p:nvSpPr>
        <p:spPr>
          <a:xfrm>
            <a:off x="7448247" y="1752202"/>
            <a:ext cx="2199709" cy="461665"/>
          </a:xfrm>
          <a:prstGeom prst="rect">
            <a:avLst/>
          </a:prstGeom>
          <a:noFill/>
        </p:spPr>
        <p:txBody>
          <a:bodyPr wrap="square" rtlCol="0">
            <a:spAutoFit/>
          </a:bodyPr>
          <a:lstStyle/>
          <a:p>
            <a:r>
              <a:rPr lang="en-US" sz="1200" dirty="0">
                <a:effectLst/>
                <a:latin typeface="Segoe UI Web (West European)"/>
              </a:rPr>
              <a:t>For the total amount of investments.</a:t>
            </a:r>
          </a:p>
        </p:txBody>
      </p:sp>
      <p:sp>
        <p:nvSpPr>
          <p:cNvPr id="36" name="CuadroTexto 35">
            <a:extLst>
              <a:ext uri="{FF2B5EF4-FFF2-40B4-BE49-F238E27FC236}">
                <a16:creationId xmlns:a16="http://schemas.microsoft.com/office/drawing/2014/main" id="{766032F2-F379-7261-5673-058666F37F31}"/>
              </a:ext>
            </a:extLst>
          </p:cNvPr>
          <p:cNvSpPr txBox="1"/>
          <p:nvPr/>
        </p:nvSpPr>
        <p:spPr>
          <a:xfrm>
            <a:off x="5297028" y="3103305"/>
            <a:ext cx="1941969" cy="461665"/>
          </a:xfrm>
          <a:prstGeom prst="rect">
            <a:avLst/>
          </a:prstGeom>
          <a:noFill/>
        </p:spPr>
        <p:txBody>
          <a:bodyPr wrap="square" rtlCol="0">
            <a:spAutoFit/>
          </a:bodyPr>
          <a:lstStyle/>
          <a:p>
            <a:r>
              <a:rPr lang="en-US" sz="1200" dirty="0">
                <a:effectLst/>
                <a:latin typeface="Segoe UI Web (West European)"/>
              </a:rPr>
              <a:t>Valid for the duration of the exploratory phase</a:t>
            </a:r>
          </a:p>
        </p:txBody>
      </p:sp>
      <p:cxnSp>
        <p:nvCxnSpPr>
          <p:cNvPr id="38" name="Conector recto 37">
            <a:extLst>
              <a:ext uri="{FF2B5EF4-FFF2-40B4-BE49-F238E27FC236}">
                <a16:creationId xmlns:a16="http://schemas.microsoft.com/office/drawing/2014/main" id="{A2700CF0-7942-F063-B47E-CF2DADFAF8AC}"/>
              </a:ext>
            </a:extLst>
          </p:cNvPr>
          <p:cNvCxnSpPr>
            <a:cxnSpLocks/>
          </p:cNvCxnSpPr>
          <p:nvPr/>
        </p:nvCxnSpPr>
        <p:spPr>
          <a:xfrm>
            <a:off x="5105400" y="1437729"/>
            <a:ext cx="0" cy="4175671"/>
          </a:xfrm>
          <a:prstGeom prst="line">
            <a:avLst/>
          </a:prstGeom>
          <a:ln w="19050"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9" name="Conector recto 38">
            <a:extLst>
              <a:ext uri="{FF2B5EF4-FFF2-40B4-BE49-F238E27FC236}">
                <a16:creationId xmlns:a16="http://schemas.microsoft.com/office/drawing/2014/main" id="{FF6269CC-FB3F-FC40-5265-E1C9DD537940}"/>
              </a:ext>
            </a:extLst>
          </p:cNvPr>
          <p:cNvCxnSpPr>
            <a:cxnSpLocks/>
          </p:cNvCxnSpPr>
          <p:nvPr/>
        </p:nvCxnSpPr>
        <p:spPr>
          <a:xfrm>
            <a:off x="7315201" y="1448152"/>
            <a:ext cx="0" cy="4165248"/>
          </a:xfrm>
          <a:prstGeom prst="line">
            <a:avLst/>
          </a:prstGeom>
          <a:ln w="19050"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CuadroTexto 45">
            <a:extLst>
              <a:ext uri="{FF2B5EF4-FFF2-40B4-BE49-F238E27FC236}">
                <a16:creationId xmlns:a16="http://schemas.microsoft.com/office/drawing/2014/main" id="{8FCD7CF6-1680-33F3-B804-E001A2A1A01F}"/>
              </a:ext>
            </a:extLst>
          </p:cNvPr>
          <p:cNvSpPr txBox="1"/>
          <p:nvPr/>
        </p:nvSpPr>
        <p:spPr>
          <a:xfrm>
            <a:off x="7315201" y="2808211"/>
            <a:ext cx="3200396" cy="1015663"/>
          </a:xfrm>
          <a:prstGeom prst="rect">
            <a:avLst/>
          </a:prstGeom>
          <a:noFill/>
        </p:spPr>
        <p:txBody>
          <a:bodyPr wrap="square" rtlCol="0">
            <a:spAutoFit/>
          </a:bodyPr>
          <a:lstStyle/>
          <a:p>
            <a:r>
              <a:rPr lang="en-US" sz="1200" dirty="0">
                <a:effectLst/>
                <a:latin typeface="Segoe UI Web (West European)"/>
              </a:rPr>
              <a:t>20% of all estimated investments corresponding to the activities it undertakes to carry out during the exploration period and which are included in the minimum exploratory plan.</a:t>
            </a:r>
          </a:p>
        </p:txBody>
      </p:sp>
      <p:sp>
        <p:nvSpPr>
          <p:cNvPr id="48" name="CuadroTexto 47">
            <a:extLst>
              <a:ext uri="{FF2B5EF4-FFF2-40B4-BE49-F238E27FC236}">
                <a16:creationId xmlns:a16="http://schemas.microsoft.com/office/drawing/2014/main" id="{4151A241-62A5-DEB1-E629-1E1B771E16BE}"/>
              </a:ext>
            </a:extLst>
          </p:cNvPr>
          <p:cNvSpPr txBox="1"/>
          <p:nvPr/>
        </p:nvSpPr>
        <p:spPr>
          <a:xfrm>
            <a:off x="533400" y="4013200"/>
            <a:ext cx="2037218" cy="584775"/>
          </a:xfrm>
          <a:prstGeom prst="rect">
            <a:avLst/>
          </a:prstGeom>
          <a:noFill/>
        </p:spPr>
        <p:txBody>
          <a:bodyPr wrap="square" rtlCol="0">
            <a:spAutoFit/>
          </a:bodyPr>
          <a:lstStyle/>
          <a:p>
            <a:r>
              <a:rPr lang="es-EC" sz="1600" b="1" dirty="0" err="1">
                <a:solidFill>
                  <a:srgbClr val="002060"/>
                </a:solidFill>
                <a:latin typeface="Open Sans Semibold" panose="020B0606030504020204" pitchFamily="34" charset="0"/>
                <a:ea typeface="Open Sans Semibold" panose="020B0606030504020204" pitchFamily="34" charset="0"/>
                <a:cs typeface="Open Sans Semibold" panose="020B0606030504020204" pitchFamily="34" charset="0"/>
              </a:rPr>
              <a:t>Operating</a:t>
            </a:r>
            <a:r>
              <a:rPr lang="es-EC" sz="1600" b="1" dirty="0">
                <a:solidFill>
                  <a:srgbClr val="002060"/>
                </a:solidFill>
                <a:latin typeface="Open Sans Semibold" panose="020B0606030504020204" pitchFamily="34" charset="0"/>
                <a:ea typeface="Open Sans Semibold" panose="020B0606030504020204" pitchFamily="34" charset="0"/>
                <a:cs typeface="Open Sans Semibold" panose="020B0606030504020204" pitchFamily="34" charset="0"/>
              </a:rPr>
              <a:t> </a:t>
            </a:r>
            <a:r>
              <a:rPr lang="es-EC" sz="1600" b="1" dirty="0" err="1">
                <a:solidFill>
                  <a:srgbClr val="002060"/>
                </a:solidFill>
                <a:latin typeface="Open Sans Semibold" panose="020B0606030504020204" pitchFamily="34" charset="0"/>
                <a:ea typeface="Open Sans Semibold" panose="020B0606030504020204" pitchFamily="34" charset="0"/>
                <a:cs typeface="Open Sans Semibold" panose="020B0606030504020204" pitchFamily="34" charset="0"/>
              </a:rPr>
              <a:t>Period</a:t>
            </a:r>
            <a:r>
              <a:rPr lang="es-EC" sz="1600" b="1" dirty="0">
                <a:solidFill>
                  <a:srgbClr val="002060"/>
                </a:solidFill>
                <a:latin typeface="Open Sans Semibold" panose="020B0606030504020204" pitchFamily="34" charset="0"/>
                <a:ea typeface="Open Sans Semibold" panose="020B0606030504020204" pitchFamily="34" charset="0"/>
                <a:cs typeface="Open Sans Semibold" panose="020B0606030504020204" pitchFamily="34" charset="0"/>
              </a:rPr>
              <a:t> </a:t>
            </a:r>
            <a:r>
              <a:rPr lang="es-EC" sz="1600" b="1" dirty="0" err="1">
                <a:solidFill>
                  <a:srgbClr val="002060"/>
                </a:solidFill>
                <a:latin typeface="Open Sans Semibold" panose="020B0606030504020204" pitchFamily="34" charset="0"/>
                <a:ea typeface="Open Sans Semibold" panose="020B0606030504020204" pitchFamily="34" charset="0"/>
                <a:cs typeface="Open Sans Semibold" panose="020B0606030504020204" pitchFamily="34" charset="0"/>
              </a:rPr>
              <a:t>Guarantee</a:t>
            </a:r>
            <a:endParaRPr lang="es-EC" sz="1600" b="1" dirty="0">
              <a:solidFill>
                <a:srgbClr val="002060"/>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sp>
        <p:nvSpPr>
          <p:cNvPr id="49" name="CuadroTexto 48">
            <a:extLst>
              <a:ext uri="{FF2B5EF4-FFF2-40B4-BE49-F238E27FC236}">
                <a16:creationId xmlns:a16="http://schemas.microsoft.com/office/drawing/2014/main" id="{A35A6073-B00B-45E4-FBE7-DCC1354203A8}"/>
              </a:ext>
            </a:extLst>
          </p:cNvPr>
          <p:cNvSpPr txBox="1"/>
          <p:nvPr/>
        </p:nvSpPr>
        <p:spPr>
          <a:xfrm>
            <a:off x="2638424" y="4305452"/>
            <a:ext cx="2334191" cy="646331"/>
          </a:xfrm>
          <a:prstGeom prst="rect">
            <a:avLst/>
          </a:prstGeom>
          <a:noFill/>
        </p:spPr>
        <p:txBody>
          <a:bodyPr wrap="square" rtlCol="0">
            <a:spAutoFit/>
          </a:bodyPr>
          <a:lstStyle/>
          <a:p>
            <a:r>
              <a:rPr lang="en-US" sz="1200" dirty="0">
                <a:effectLst/>
                <a:latin typeface="Segoe UI Web (West European)"/>
              </a:rPr>
              <a:t>Ensures the satisfactory execution of the obligations of the Exploitation Period.</a:t>
            </a:r>
          </a:p>
        </p:txBody>
      </p:sp>
      <p:sp>
        <p:nvSpPr>
          <p:cNvPr id="50" name="CuadroTexto 49">
            <a:extLst>
              <a:ext uri="{FF2B5EF4-FFF2-40B4-BE49-F238E27FC236}">
                <a16:creationId xmlns:a16="http://schemas.microsoft.com/office/drawing/2014/main" id="{6EE60234-C932-296F-23E7-C72743400914}"/>
              </a:ext>
            </a:extLst>
          </p:cNvPr>
          <p:cNvSpPr txBox="1"/>
          <p:nvPr/>
        </p:nvSpPr>
        <p:spPr>
          <a:xfrm>
            <a:off x="5153023" y="4089400"/>
            <a:ext cx="2162175" cy="1015663"/>
          </a:xfrm>
          <a:prstGeom prst="rect">
            <a:avLst/>
          </a:prstGeom>
          <a:noFill/>
        </p:spPr>
        <p:txBody>
          <a:bodyPr wrap="square" rtlCol="0">
            <a:spAutoFit/>
          </a:bodyPr>
          <a:lstStyle/>
          <a:p>
            <a:r>
              <a:rPr lang="en-US" sz="1200" dirty="0">
                <a:effectLst/>
                <a:latin typeface="Segoe UI Web (West European)"/>
              </a:rPr>
              <a:t>It is reduced annually according to the execution. Return to compliance with the obligations committed for the first 3 years.</a:t>
            </a:r>
          </a:p>
        </p:txBody>
      </p:sp>
      <p:sp>
        <p:nvSpPr>
          <p:cNvPr id="55" name="CuadroTexto 54">
            <a:extLst>
              <a:ext uri="{FF2B5EF4-FFF2-40B4-BE49-F238E27FC236}">
                <a16:creationId xmlns:a16="http://schemas.microsoft.com/office/drawing/2014/main" id="{331E12B9-4582-0282-B554-A0D5F9EB462B}"/>
              </a:ext>
            </a:extLst>
          </p:cNvPr>
          <p:cNvSpPr txBox="1"/>
          <p:nvPr/>
        </p:nvSpPr>
        <p:spPr>
          <a:xfrm>
            <a:off x="7315200" y="4089400"/>
            <a:ext cx="2971797" cy="1384995"/>
          </a:xfrm>
          <a:prstGeom prst="rect">
            <a:avLst/>
          </a:prstGeom>
          <a:noFill/>
        </p:spPr>
        <p:txBody>
          <a:bodyPr wrap="square" rtlCol="0">
            <a:spAutoFit/>
          </a:bodyPr>
          <a:lstStyle/>
          <a:p>
            <a:r>
              <a:rPr lang="en-US" sz="1200" dirty="0">
                <a:effectLst/>
                <a:latin typeface="Segoe UI Web (West European)"/>
              </a:rPr>
              <a:t>20% of the investments it undertakes to make in the first 3 years, which will be reduced in direct proportion to the total fulfillment of the committed annual program or will be returned upon termination of the contract due to lack of commercial production</a:t>
            </a:r>
          </a:p>
        </p:txBody>
      </p:sp>
      <p:sp>
        <p:nvSpPr>
          <p:cNvPr id="2" name="CuadroTexto 1">
            <a:extLst>
              <a:ext uri="{FF2B5EF4-FFF2-40B4-BE49-F238E27FC236}">
                <a16:creationId xmlns:a16="http://schemas.microsoft.com/office/drawing/2014/main" id="{4822AC3D-1EE0-F6B2-2A14-A672DF566B48}"/>
              </a:ext>
            </a:extLst>
          </p:cNvPr>
          <p:cNvSpPr txBox="1"/>
          <p:nvPr/>
        </p:nvSpPr>
        <p:spPr>
          <a:xfrm>
            <a:off x="1860137" y="178794"/>
            <a:ext cx="2504212" cy="400110"/>
          </a:xfrm>
          <a:prstGeom prst="rect">
            <a:avLst/>
          </a:prstGeom>
          <a:noFill/>
        </p:spPr>
        <p:txBody>
          <a:bodyPr wrap="none" rtlCol="0">
            <a:spAutoFit/>
          </a:bodyPr>
          <a:lstStyle/>
          <a:p>
            <a:r>
              <a:rPr lang="es-EC" sz="2000" dirty="0" err="1">
                <a:effectLst/>
                <a:latin typeface="Segoe UI Web (West European)"/>
              </a:rPr>
              <a:t>Contract</a:t>
            </a:r>
            <a:r>
              <a:rPr lang="es-EC" sz="2000" dirty="0">
                <a:effectLst/>
                <a:latin typeface="Segoe UI Web (West European)"/>
              </a:rPr>
              <a:t> </a:t>
            </a:r>
            <a:r>
              <a:rPr lang="es-EC" sz="2000" dirty="0" err="1">
                <a:effectLst/>
                <a:latin typeface="Segoe UI Web (West European)"/>
              </a:rPr>
              <a:t>Guarantees</a:t>
            </a:r>
            <a:endParaRPr lang="es-EC" sz="2000" dirty="0">
              <a:effectLst/>
              <a:latin typeface="Segoe UI Web (West European)"/>
            </a:endParaRPr>
          </a:p>
        </p:txBody>
      </p:sp>
      <p:pic>
        <p:nvPicPr>
          <p:cNvPr id="5" name="Audio 4">
            <a:hlinkClick r:id="" action="ppaction://media"/>
            <a:extLst>
              <a:ext uri="{FF2B5EF4-FFF2-40B4-BE49-F238E27FC236}">
                <a16:creationId xmlns:a16="http://schemas.microsoft.com/office/drawing/2014/main" id="{69B5C8A0-D342-4D86-91AF-A043CFDB37E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668000" y="5588000"/>
            <a:ext cx="609600" cy="609600"/>
          </a:xfrm>
          <a:prstGeom prst="rect">
            <a:avLst/>
          </a:prstGeom>
        </p:spPr>
      </p:pic>
    </p:spTree>
    <p:extLst>
      <p:ext uri="{BB962C8B-B14F-4D97-AF65-F5344CB8AC3E}">
        <p14:creationId xmlns:p14="http://schemas.microsoft.com/office/powerpoint/2010/main" val="3378878718"/>
      </p:ext>
    </p:extLst>
  </p:cSld>
  <p:clrMapOvr>
    <a:masterClrMapping/>
  </p:clrMapOvr>
  <mc:AlternateContent xmlns:mc="http://schemas.openxmlformats.org/markup-compatibility/2006" xmlns:p14="http://schemas.microsoft.com/office/powerpoint/2010/main">
    <mc:Choice Requires="p14">
      <p:transition spd="slow" p14:dur="2000" advTm="91105"/>
    </mc:Choice>
    <mc:Fallback xmlns="">
      <p:transition spd="slow" advTm="911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5" name="CuadroTexto 24">
            <a:extLst>
              <a:ext uri="{FF2B5EF4-FFF2-40B4-BE49-F238E27FC236}">
                <a16:creationId xmlns:a16="http://schemas.microsoft.com/office/drawing/2014/main" id="{59181576-D3D4-9C9D-418B-78FB5F95AE7A}"/>
              </a:ext>
            </a:extLst>
          </p:cNvPr>
          <p:cNvSpPr txBox="1"/>
          <p:nvPr/>
        </p:nvSpPr>
        <p:spPr>
          <a:xfrm>
            <a:off x="381000" y="605892"/>
            <a:ext cx="6601487" cy="400110"/>
          </a:xfrm>
          <a:prstGeom prst="rect">
            <a:avLst/>
          </a:prstGeom>
          <a:noFill/>
        </p:spPr>
        <p:txBody>
          <a:bodyPr wrap="none" rtlCol="0">
            <a:spAutoFit/>
          </a:bodyPr>
          <a:lstStyle/>
          <a:p>
            <a:r>
              <a:rPr lang="es-EC" sz="2000" b="1" dirty="0">
                <a:solidFill>
                  <a:srgbClr val="002060"/>
                </a:solidFill>
                <a:latin typeface="Open Sans Semibold" panose="020B0606030504020204" pitchFamily="34" charset="0"/>
                <a:ea typeface="Open Sans Semibold" panose="020B0606030504020204" pitchFamily="34" charset="0"/>
                <a:cs typeface="Open Sans Semibold" panose="020B0606030504020204" pitchFamily="34" charset="0"/>
              </a:rPr>
              <a:t>ENVIRONMENTAL LICENSING – OPERATOR ACTIVITY </a:t>
            </a:r>
          </a:p>
        </p:txBody>
      </p:sp>
      <p:sp>
        <p:nvSpPr>
          <p:cNvPr id="2" name="CuadroTexto 1">
            <a:extLst>
              <a:ext uri="{FF2B5EF4-FFF2-40B4-BE49-F238E27FC236}">
                <a16:creationId xmlns:a16="http://schemas.microsoft.com/office/drawing/2014/main" id="{E0F2B83C-F3F4-E8AE-D617-1EA14C75CE31}"/>
              </a:ext>
            </a:extLst>
          </p:cNvPr>
          <p:cNvSpPr txBox="1"/>
          <p:nvPr/>
        </p:nvSpPr>
        <p:spPr>
          <a:xfrm>
            <a:off x="381000" y="970605"/>
            <a:ext cx="10287000" cy="523220"/>
          </a:xfrm>
          <a:prstGeom prst="rect">
            <a:avLst/>
          </a:prstGeom>
          <a:noFill/>
        </p:spPr>
        <p:txBody>
          <a:bodyPr wrap="square" rtlCol="0">
            <a:spAutoFit/>
          </a:bodyPr>
          <a:lstStyle/>
          <a:p>
            <a:r>
              <a:rPr lang="en-US" sz="1400" dirty="0">
                <a:effectLst/>
                <a:latin typeface="Segoe UI Web (West European)"/>
              </a:rPr>
              <a:t>Once the contract with the Ecuadorian State has been signed, </a:t>
            </a:r>
            <a:r>
              <a:rPr lang="en-US" sz="1400" b="1" dirty="0">
                <a:effectLst/>
                <a:latin typeface="Segoe UI Web (West European)"/>
              </a:rPr>
              <a:t>the contractor, with the accompaniment of the Ministry of Energy and Mines, must carry out the following activities </a:t>
            </a:r>
            <a:r>
              <a:rPr lang="en-US" sz="1400" dirty="0">
                <a:effectLst/>
                <a:latin typeface="Segoe UI Web (West European)"/>
              </a:rPr>
              <a:t>before the Ministry of Environment:</a:t>
            </a:r>
          </a:p>
        </p:txBody>
      </p:sp>
      <p:pic>
        <p:nvPicPr>
          <p:cNvPr id="4" name="Imagen 3">
            <a:extLst>
              <a:ext uri="{FF2B5EF4-FFF2-40B4-BE49-F238E27FC236}">
                <a16:creationId xmlns:a16="http://schemas.microsoft.com/office/drawing/2014/main" id="{09224B95-B9FF-A95D-BF87-859C9013A2BD}"/>
              </a:ext>
            </a:extLst>
          </p:cNvPr>
          <p:cNvPicPr>
            <a:picLocks noChangeAspect="1"/>
          </p:cNvPicPr>
          <p:nvPr/>
        </p:nvPicPr>
        <p:blipFill>
          <a:blip r:embed="rId5"/>
          <a:stretch>
            <a:fillRect/>
          </a:stretch>
        </p:blipFill>
        <p:spPr>
          <a:xfrm>
            <a:off x="104775" y="1533595"/>
            <a:ext cx="2289556" cy="1692533"/>
          </a:xfrm>
          <a:prstGeom prst="rect">
            <a:avLst/>
          </a:prstGeom>
        </p:spPr>
      </p:pic>
      <p:sp>
        <p:nvSpPr>
          <p:cNvPr id="11" name="CuadroTexto 10">
            <a:extLst>
              <a:ext uri="{FF2B5EF4-FFF2-40B4-BE49-F238E27FC236}">
                <a16:creationId xmlns:a16="http://schemas.microsoft.com/office/drawing/2014/main" id="{1A2F64EC-CDC3-537F-7EFA-280D3EB57C2A}"/>
              </a:ext>
            </a:extLst>
          </p:cNvPr>
          <p:cNvSpPr txBox="1"/>
          <p:nvPr/>
        </p:nvSpPr>
        <p:spPr>
          <a:xfrm>
            <a:off x="609600" y="2083128"/>
            <a:ext cx="1676400" cy="646331"/>
          </a:xfrm>
          <a:prstGeom prst="rect">
            <a:avLst/>
          </a:prstGeom>
          <a:noFill/>
        </p:spPr>
        <p:txBody>
          <a:bodyPr wrap="square" rtlCol="0">
            <a:spAutoFit/>
          </a:bodyPr>
          <a:lstStyle/>
          <a:p>
            <a:r>
              <a:rPr lang="en-US" sz="1200" dirty="0">
                <a:effectLst/>
                <a:latin typeface="Segoe UI Web (West European)"/>
              </a:rPr>
              <a:t>Registration in the Single Environmental Information System </a:t>
            </a:r>
          </a:p>
        </p:txBody>
      </p:sp>
      <p:sp>
        <p:nvSpPr>
          <p:cNvPr id="15" name="CuadroTexto 14">
            <a:extLst>
              <a:ext uri="{FF2B5EF4-FFF2-40B4-BE49-F238E27FC236}">
                <a16:creationId xmlns:a16="http://schemas.microsoft.com/office/drawing/2014/main" id="{C7A9EA62-2FC5-F259-448C-9374740818E2}"/>
              </a:ext>
            </a:extLst>
          </p:cNvPr>
          <p:cNvSpPr txBox="1"/>
          <p:nvPr/>
        </p:nvSpPr>
        <p:spPr>
          <a:xfrm>
            <a:off x="228600" y="1621463"/>
            <a:ext cx="313476"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_tradnl" sz="2400" b="1"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pic>
        <p:nvPicPr>
          <p:cNvPr id="26" name="Imagen 25">
            <a:extLst>
              <a:ext uri="{FF2B5EF4-FFF2-40B4-BE49-F238E27FC236}">
                <a16:creationId xmlns:a16="http://schemas.microsoft.com/office/drawing/2014/main" id="{B6073809-F771-081F-99FA-FE5E9D05735F}"/>
              </a:ext>
            </a:extLst>
          </p:cNvPr>
          <p:cNvPicPr>
            <a:picLocks noChangeAspect="1"/>
          </p:cNvPicPr>
          <p:nvPr/>
        </p:nvPicPr>
        <p:blipFill>
          <a:blip r:embed="rId5"/>
          <a:stretch>
            <a:fillRect/>
          </a:stretch>
        </p:blipFill>
        <p:spPr>
          <a:xfrm>
            <a:off x="76200" y="3313996"/>
            <a:ext cx="2289556" cy="1692533"/>
          </a:xfrm>
          <a:prstGeom prst="rect">
            <a:avLst/>
          </a:prstGeom>
        </p:spPr>
      </p:pic>
      <p:sp>
        <p:nvSpPr>
          <p:cNvPr id="27" name="CuadroTexto 26">
            <a:extLst>
              <a:ext uri="{FF2B5EF4-FFF2-40B4-BE49-F238E27FC236}">
                <a16:creationId xmlns:a16="http://schemas.microsoft.com/office/drawing/2014/main" id="{8ED793ED-1EA7-97F6-2824-6397EDDFBDA4}"/>
              </a:ext>
            </a:extLst>
          </p:cNvPr>
          <p:cNvSpPr txBox="1"/>
          <p:nvPr/>
        </p:nvSpPr>
        <p:spPr>
          <a:xfrm>
            <a:off x="228600" y="3395930"/>
            <a:ext cx="313476"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_tradnl" sz="2400" b="1"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28" name="CuadroTexto 27">
            <a:extLst>
              <a:ext uri="{FF2B5EF4-FFF2-40B4-BE49-F238E27FC236}">
                <a16:creationId xmlns:a16="http://schemas.microsoft.com/office/drawing/2014/main" id="{0ACCC258-64A1-E95C-77B5-29530FAEC41A}"/>
              </a:ext>
            </a:extLst>
          </p:cNvPr>
          <p:cNvSpPr txBox="1"/>
          <p:nvPr/>
        </p:nvSpPr>
        <p:spPr>
          <a:xfrm>
            <a:off x="561126" y="3868349"/>
            <a:ext cx="1572474" cy="646331"/>
          </a:xfrm>
          <a:prstGeom prst="rect">
            <a:avLst/>
          </a:prstGeom>
          <a:noFill/>
        </p:spPr>
        <p:txBody>
          <a:bodyPr wrap="square" rtlCol="0">
            <a:spAutoFit/>
          </a:bodyPr>
          <a:lstStyle/>
          <a:p>
            <a:r>
              <a:rPr lang="es-EC" sz="1200" dirty="0">
                <a:effectLst/>
                <a:latin typeface="Segoe UI Web (West European)"/>
              </a:rPr>
              <a:t>Project Non-</a:t>
            </a:r>
            <a:r>
              <a:rPr lang="es-EC" sz="1200" dirty="0" err="1">
                <a:effectLst/>
                <a:latin typeface="Segoe UI Web (West European)"/>
              </a:rPr>
              <a:t>Intersection</a:t>
            </a:r>
            <a:r>
              <a:rPr lang="es-EC" sz="1200" dirty="0">
                <a:effectLst/>
                <a:latin typeface="Segoe UI Web (West European)"/>
              </a:rPr>
              <a:t> </a:t>
            </a:r>
            <a:r>
              <a:rPr lang="es-EC" sz="1200" dirty="0" err="1">
                <a:effectLst/>
                <a:latin typeface="Segoe UI Web (West European)"/>
              </a:rPr>
              <a:t>Certificate</a:t>
            </a:r>
            <a:endParaRPr lang="es-EC" sz="1200" dirty="0">
              <a:effectLst/>
              <a:latin typeface="Segoe UI Web (West European)"/>
            </a:endParaRPr>
          </a:p>
        </p:txBody>
      </p:sp>
      <p:pic>
        <p:nvPicPr>
          <p:cNvPr id="29" name="Imagen 28">
            <a:extLst>
              <a:ext uri="{FF2B5EF4-FFF2-40B4-BE49-F238E27FC236}">
                <a16:creationId xmlns:a16="http://schemas.microsoft.com/office/drawing/2014/main" id="{B9E8E426-7E1F-1D47-BD7D-27E17F9981EF}"/>
              </a:ext>
            </a:extLst>
          </p:cNvPr>
          <p:cNvPicPr>
            <a:picLocks noChangeAspect="1"/>
          </p:cNvPicPr>
          <p:nvPr/>
        </p:nvPicPr>
        <p:blipFill>
          <a:blip r:embed="rId5"/>
          <a:stretch>
            <a:fillRect/>
          </a:stretch>
        </p:blipFill>
        <p:spPr>
          <a:xfrm>
            <a:off x="2456608" y="3313996"/>
            <a:ext cx="2289556" cy="1692533"/>
          </a:xfrm>
          <a:prstGeom prst="rect">
            <a:avLst/>
          </a:prstGeom>
        </p:spPr>
      </p:pic>
      <p:sp>
        <p:nvSpPr>
          <p:cNvPr id="30" name="CuadroTexto 29">
            <a:extLst>
              <a:ext uri="{FF2B5EF4-FFF2-40B4-BE49-F238E27FC236}">
                <a16:creationId xmlns:a16="http://schemas.microsoft.com/office/drawing/2014/main" id="{89FDA990-2991-381F-A62B-5D9A1750E3C3}"/>
              </a:ext>
            </a:extLst>
          </p:cNvPr>
          <p:cNvSpPr txBox="1"/>
          <p:nvPr/>
        </p:nvSpPr>
        <p:spPr>
          <a:xfrm>
            <a:off x="2613727" y="3411645"/>
            <a:ext cx="313476"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_tradnl" sz="2400" b="1"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31" name="CuadroTexto 30">
            <a:extLst>
              <a:ext uri="{FF2B5EF4-FFF2-40B4-BE49-F238E27FC236}">
                <a16:creationId xmlns:a16="http://schemas.microsoft.com/office/drawing/2014/main" id="{6B24FEBA-9FBC-5DAC-8E63-8417CEE697E1}"/>
              </a:ext>
            </a:extLst>
          </p:cNvPr>
          <p:cNvSpPr txBox="1"/>
          <p:nvPr/>
        </p:nvSpPr>
        <p:spPr>
          <a:xfrm>
            <a:off x="2837608" y="4006600"/>
            <a:ext cx="1845143"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200" dirty="0">
                <a:effectLst/>
                <a:latin typeface="Segoe UI Web (West European)"/>
              </a:rPr>
              <a:t>Preparation of the Environmental Impact Study </a:t>
            </a:r>
            <a:endParaRPr kumimoji="0" lang="es-CO" sz="1200" b="0" i="0" u="none" strike="noStrike" kern="0" cap="none" spc="0" normalizeH="0" baseline="0" noProof="0" dirty="0">
              <a:ln>
                <a:noFill/>
              </a:ln>
              <a:solidFill>
                <a:srgbClr val="EEECE1">
                  <a:lumMod val="25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32" name="Imagen 31">
            <a:extLst>
              <a:ext uri="{FF2B5EF4-FFF2-40B4-BE49-F238E27FC236}">
                <a16:creationId xmlns:a16="http://schemas.microsoft.com/office/drawing/2014/main" id="{E4A913D1-B994-E845-3E21-5B48EBCD352A}"/>
              </a:ext>
            </a:extLst>
          </p:cNvPr>
          <p:cNvPicPr>
            <a:picLocks noChangeAspect="1"/>
          </p:cNvPicPr>
          <p:nvPr/>
        </p:nvPicPr>
        <p:blipFill>
          <a:blip r:embed="rId5"/>
          <a:stretch>
            <a:fillRect/>
          </a:stretch>
        </p:blipFill>
        <p:spPr>
          <a:xfrm>
            <a:off x="2452527" y="1533595"/>
            <a:ext cx="2289556" cy="1692533"/>
          </a:xfrm>
          <a:prstGeom prst="rect">
            <a:avLst/>
          </a:prstGeom>
        </p:spPr>
      </p:pic>
      <p:sp>
        <p:nvSpPr>
          <p:cNvPr id="33" name="CuadroTexto 32">
            <a:extLst>
              <a:ext uri="{FF2B5EF4-FFF2-40B4-BE49-F238E27FC236}">
                <a16:creationId xmlns:a16="http://schemas.microsoft.com/office/drawing/2014/main" id="{D2275C7D-1097-D380-7D17-2EAE72094366}"/>
              </a:ext>
            </a:extLst>
          </p:cNvPr>
          <p:cNvSpPr txBox="1"/>
          <p:nvPr/>
        </p:nvSpPr>
        <p:spPr>
          <a:xfrm>
            <a:off x="2576352" y="1621463"/>
            <a:ext cx="313476"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_tradnl" sz="2400" b="1"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4</a:t>
            </a:r>
          </a:p>
        </p:txBody>
      </p:sp>
      <p:sp>
        <p:nvSpPr>
          <p:cNvPr id="34" name="CuadroTexto 33">
            <a:extLst>
              <a:ext uri="{FF2B5EF4-FFF2-40B4-BE49-F238E27FC236}">
                <a16:creationId xmlns:a16="http://schemas.microsoft.com/office/drawing/2014/main" id="{34ECA6AC-4858-2E1A-D24C-7E52906EDABC}"/>
              </a:ext>
            </a:extLst>
          </p:cNvPr>
          <p:cNvSpPr txBox="1"/>
          <p:nvPr/>
        </p:nvSpPr>
        <p:spPr>
          <a:xfrm>
            <a:off x="2830265" y="2083128"/>
            <a:ext cx="1921343" cy="101566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200" dirty="0">
                <a:effectLst/>
                <a:latin typeface="Segoe UI Web (West European)"/>
              </a:rPr>
              <a:t>Terms of Reference for the Consultancy that will carry out the Environmental and Social Impact Study </a:t>
            </a:r>
            <a:endParaRPr kumimoji="0" lang="es-CO" sz="1200" b="0" i="0" u="none" strike="noStrike" kern="0" cap="none" spc="0" normalizeH="0" baseline="0" noProof="0" dirty="0">
              <a:ln>
                <a:noFill/>
              </a:ln>
              <a:solidFill>
                <a:srgbClr val="EEECE1">
                  <a:lumMod val="25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36" name="Imagen 35">
            <a:extLst>
              <a:ext uri="{FF2B5EF4-FFF2-40B4-BE49-F238E27FC236}">
                <a16:creationId xmlns:a16="http://schemas.microsoft.com/office/drawing/2014/main" id="{8005EDA0-4B71-E811-7D34-8960DA055CAD}"/>
              </a:ext>
            </a:extLst>
          </p:cNvPr>
          <p:cNvPicPr>
            <a:picLocks noChangeAspect="1"/>
          </p:cNvPicPr>
          <p:nvPr/>
        </p:nvPicPr>
        <p:blipFill>
          <a:blip r:embed="rId5"/>
          <a:stretch>
            <a:fillRect/>
          </a:stretch>
        </p:blipFill>
        <p:spPr>
          <a:xfrm>
            <a:off x="4813527" y="1533595"/>
            <a:ext cx="2289556" cy="1692533"/>
          </a:xfrm>
          <a:prstGeom prst="rect">
            <a:avLst/>
          </a:prstGeom>
        </p:spPr>
      </p:pic>
      <p:sp>
        <p:nvSpPr>
          <p:cNvPr id="37" name="CuadroTexto 36">
            <a:extLst>
              <a:ext uri="{FF2B5EF4-FFF2-40B4-BE49-F238E27FC236}">
                <a16:creationId xmlns:a16="http://schemas.microsoft.com/office/drawing/2014/main" id="{EF374E4B-5783-81D0-1002-CF09956C189D}"/>
              </a:ext>
            </a:extLst>
          </p:cNvPr>
          <p:cNvSpPr txBox="1"/>
          <p:nvPr/>
        </p:nvSpPr>
        <p:spPr>
          <a:xfrm>
            <a:off x="4961589" y="1632678"/>
            <a:ext cx="313476"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_tradnl" sz="2400" b="1"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38" name="CuadroTexto 37">
            <a:extLst>
              <a:ext uri="{FF2B5EF4-FFF2-40B4-BE49-F238E27FC236}">
                <a16:creationId xmlns:a16="http://schemas.microsoft.com/office/drawing/2014/main" id="{B126FB3E-4DB3-5730-B22B-C3AAE135E908}"/>
              </a:ext>
            </a:extLst>
          </p:cNvPr>
          <p:cNvSpPr txBox="1"/>
          <p:nvPr/>
        </p:nvSpPr>
        <p:spPr>
          <a:xfrm>
            <a:off x="5118327" y="2162836"/>
            <a:ext cx="1981755" cy="1015663"/>
          </a:xfrm>
          <a:prstGeom prst="rect">
            <a:avLst/>
          </a:prstGeom>
          <a:noFill/>
        </p:spPr>
        <p:txBody>
          <a:bodyPr wrap="square" rtlCol="0">
            <a:spAutoFit/>
          </a:bodyPr>
          <a:lstStyle/>
          <a:p>
            <a:pPr>
              <a:defRPr/>
            </a:pPr>
            <a:r>
              <a:rPr lang="en-US" sz="1200" dirty="0">
                <a:effectLst/>
                <a:latin typeface="Segoe UI Web (West European)"/>
              </a:rPr>
              <a:t>According to the study of environmental significance, execution of the Social Participation Processes (PPS)</a:t>
            </a:r>
          </a:p>
        </p:txBody>
      </p:sp>
      <p:pic>
        <p:nvPicPr>
          <p:cNvPr id="39" name="Imagen 38">
            <a:extLst>
              <a:ext uri="{FF2B5EF4-FFF2-40B4-BE49-F238E27FC236}">
                <a16:creationId xmlns:a16="http://schemas.microsoft.com/office/drawing/2014/main" id="{769A5A96-585F-DBDA-D51A-772EBAA329E6}"/>
              </a:ext>
            </a:extLst>
          </p:cNvPr>
          <p:cNvPicPr>
            <a:picLocks noChangeAspect="1"/>
          </p:cNvPicPr>
          <p:nvPr/>
        </p:nvPicPr>
        <p:blipFill>
          <a:blip r:embed="rId5"/>
          <a:stretch>
            <a:fillRect/>
          </a:stretch>
        </p:blipFill>
        <p:spPr>
          <a:xfrm>
            <a:off x="4817140" y="3313996"/>
            <a:ext cx="2289556" cy="1692533"/>
          </a:xfrm>
          <a:prstGeom prst="rect">
            <a:avLst/>
          </a:prstGeom>
        </p:spPr>
      </p:pic>
      <p:sp>
        <p:nvSpPr>
          <p:cNvPr id="40" name="CuadroTexto 39">
            <a:extLst>
              <a:ext uri="{FF2B5EF4-FFF2-40B4-BE49-F238E27FC236}">
                <a16:creationId xmlns:a16="http://schemas.microsoft.com/office/drawing/2014/main" id="{1B1FE32A-D9B9-7BE7-3E7B-3A566FE77EC1}"/>
              </a:ext>
            </a:extLst>
          </p:cNvPr>
          <p:cNvSpPr txBox="1"/>
          <p:nvPr/>
        </p:nvSpPr>
        <p:spPr>
          <a:xfrm>
            <a:off x="4965202" y="3413079"/>
            <a:ext cx="313476"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_tradnl" sz="2400" b="1"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6</a:t>
            </a:r>
          </a:p>
        </p:txBody>
      </p:sp>
      <p:sp>
        <p:nvSpPr>
          <p:cNvPr id="41" name="CuadroTexto 40">
            <a:extLst>
              <a:ext uri="{FF2B5EF4-FFF2-40B4-BE49-F238E27FC236}">
                <a16:creationId xmlns:a16="http://schemas.microsoft.com/office/drawing/2014/main" id="{F2080329-9671-E28C-C46B-69B7F712FB4B}"/>
              </a:ext>
            </a:extLst>
          </p:cNvPr>
          <p:cNvSpPr txBox="1"/>
          <p:nvPr/>
        </p:nvSpPr>
        <p:spPr>
          <a:xfrm>
            <a:off x="5138873" y="3990543"/>
            <a:ext cx="1981755" cy="1015663"/>
          </a:xfrm>
          <a:prstGeom prst="rect">
            <a:avLst/>
          </a:prstGeom>
          <a:noFill/>
        </p:spPr>
        <p:txBody>
          <a:bodyPr wrap="square" rtlCol="0">
            <a:spAutoFit/>
          </a:bodyPr>
          <a:lstStyle>
            <a:defPPr>
              <a:defRPr kern="0"/>
            </a:defPPr>
            <a:lvl1pPr>
              <a:defRPr sz="1200">
                <a:solidFill>
                  <a:schemeClr val="bg2">
                    <a:lumMod val="2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effectLst/>
                <a:latin typeface="Segoe UI Web (West European)"/>
              </a:rPr>
              <a:t>Observations by the National Environmental Authority on the Environmental Impact Study </a:t>
            </a:r>
            <a:endParaRPr kumimoji="0" lang="es-CO" sz="1200" b="0" i="0" u="none" strike="noStrike" kern="0" cap="none" spc="0" normalizeH="0" baseline="0" noProof="0" dirty="0">
              <a:ln>
                <a:noFill/>
              </a:ln>
              <a:solidFill>
                <a:srgbClr val="EEECE1">
                  <a:lumMod val="25000"/>
                </a:srgbClr>
              </a:solidFill>
              <a:effectLst/>
              <a:uLnTx/>
              <a:uFillTx/>
              <a:latin typeface="Open Sans" panose="020B0606030504020204" pitchFamily="34" charset="0"/>
            </a:endParaRPr>
          </a:p>
        </p:txBody>
      </p:sp>
      <p:pic>
        <p:nvPicPr>
          <p:cNvPr id="44" name="Imagen 43">
            <a:extLst>
              <a:ext uri="{FF2B5EF4-FFF2-40B4-BE49-F238E27FC236}">
                <a16:creationId xmlns:a16="http://schemas.microsoft.com/office/drawing/2014/main" id="{1D4C0116-48B7-FE62-6699-C6E5F9FD8674}"/>
              </a:ext>
            </a:extLst>
          </p:cNvPr>
          <p:cNvPicPr>
            <a:picLocks noChangeAspect="1"/>
          </p:cNvPicPr>
          <p:nvPr/>
        </p:nvPicPr>
        <p:blipFill>
          <a:blip r:embed="rId5"/>
          <a:stretch>
            <a:fillRect/>
          </a:stretch>
        </p:blipFill>
        <p:spPr>
          <a:xfrm>
            <a:off x="7174059" y="1537913"/>
            <a:ext cx="2289556" cy="1692533"/>
          </a:xfrm>
          <a:prstGeom prst="rect">
            <a:avLst/>
          </a:prstGeom>
        </p:spPr>
      </p:pic>
      <p:sp>
        <p:nvSpPr>
          <p:cNvPr id="45" name="CuadroTexto 44">
            <a:extLst>
              <a:ext uri="{FF2B5EF4-FFF2-40B4-BE49-F238E27FC236}">
                <a16:creationId xmlns:a16="http://schemas.microsoft.com/office/drawing/2014/main" id="{7358261B-51EB-0DE9-334A-CA9CC2627602}"/>
              </a:ext>
            </a:extLst>
          </p:cNvPr>
          <p:cNvSpPr txBox="1"/>
          <p:nvPr/>
        </p:nvSpPr>
        <p:spPr>
          <a:xfrm>
            <a:off x="7322121" y="1636996"/>
            <a:ext cx="313476"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_tradnl" sz="2400" b="1"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8</a:t>
            </a:r>
          </a:p>
        </p:txBody>
      </p:sp>
      <p:sp>
        <p:nvSpPr>
          <p:cNvPr id="46" name="CuadroTexto 45">
            <a:extLst>
              <a:ext uri="{FF2B5EF4-FFF2-40B4-BE49-F238E27FC236}">
                <a16:creationId xmlns:a16="http://schemas.microsoft.com/office/drawing/2014/main" id="{D45229F5-94B7-7DE0-9133-C1E6280CEDD9}"/>
              </a:ext>
            </a:extLst>
          </p:cNvPr>
          <p:cNvSpPr txBox="1"/>
          <p:nvPr/>
        </p:nvSpPr>
        <p:spPr>
          <a:xfrm>
            <a:off x="7635597" y="2230516"/>
            <a:ext cx="1784938" cy="461665"/>
          </a:xfrm>
          <a:prstGeom prst="rect">
            <a:avLst/>
          </a:prstGeom>
          <a:noFill/>
        </p:spPr>
        <p:txBody>
          <a:bodyPr wrap="square" rtlCol="0">
            <a:spAutoFit/>
          </a:bodyPr>
          <a:lstStyle/>
          <a:p>
            <a:r>
              <a:rPr lang="en-US" sz="1200" dirty="0">
                <a:effectLst/>
                <a:latin typeface="Segoe UI Web (West European)"/>
              </a:rPr>
              <a:t>Payment of fees for environmental services</a:t>
            </a:r>
          </a:p>
        </p:txBody>
      </p:sp>
      <p:pic>
        <p:nvPicPr>
          <p:cNvPr id="47" name="Imagen 46">
            <a:extLst>
              <a:ext uri="{FF2B5EF4-FFF2-40B4-BE49-F238E27FC236}">
                <a16:creationId xmlns:a16="http://schemas.microsoft.com/office/drawing/2014/main" id="{42D2DEE9-B83F-63A3-7A7D-E572BA969B05}"/>
              </a:ext>
            </a:extLst>
          </p:cNvPr>
          <p:cNvPicPr>
            <a:picLocks noChangeAspect="1"/>
          </p:cNvPicPr>
          <p:nvPr/>
        </p:nvPicPr>
        <p:blipFill>
          <a:blip r:embed="rId5"/>
          <a:stretch>
            <a:fillRect/>
          </a:stretch>
        </p:blipFill>
        <p:spPr>
          <a:xfrm>
            <a:off x="7174059" y="3311267"/>
            <a:ext cx="2289556" cy="1692533"/>
          </a:xfrm>
          <a:prstGeom prst="rect">
            <a:avLst/>
          </a:prstGeom>
        </p:spPr>
      </p:pic>
      <p:sp>
        <p:nvSpPr>
          <p:cNvPr id="48" name="CuadroTexto 47">
            <a:extLst>
              <a:ext uri="{FF2B5EF4-FFF2-40B4-BE49-F238E27FC236}">
                <a16:creationId xmlns:a16="http://schemas.microsoft.com/office/drawing/2014/main" id="{738797AF-7E7A-C0FE-5651-4B29632198E5}"/>
              </a:ext>
            </a:extLst>
          </p:cNvPr>
          <p:cNvSpPr txBox="1"/>
          <p:nvPr/>
        </p:nvSpPr>
        <p:spPr>
          <a:xfrm>
            <a:off x="7322121" y="3410350"/>
            <a:ext cx="313476"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_tradnl" sz="2400" b="1"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7</a:t>
            </a:r>
          </a:p>
        </p:txBody>
      </p:sp>
      <p:sp>
        <p:nvSpPr>
          <p:cNvPr id="49" name="CuadroTexto 48">
            <a:extLst>
              <a:ext uri="{FF2B5EF4-FFF2-40B4-BE49-F238E27FC236}">
                <a16:creationId xmlns:a16="http://schemas.microsoft.com/office/drawing/2014/main" id="{1E2A557C-08F0-07A1-DB47-B099640620BD}"/>
              </a:ext>
            </a:extLst>
          </p:cNvPr>
          <p:cNvSpPr txBox="1"/>
          <p:nvPr/>
        </p:nvSpPr>
        <p:spPr>
          <a:xfrm>
            <a:off x="7721437" y="3705671"/>
            <a:ext cx="1673272" cy="156966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200" dirty="0">
                <a:effectLst/>
                <a:latin typeface="Segoe UI Web (West European)"/>
              </a:rPr>
              <a:t>Favorable pronouncement by the National Environmental Authority for the issuance of the Environmental License </a:t>
            </a:r>
            <a:endParaRPr kumimoji="0" lang="es-CO" sz="1200" b="0" i="0" u="none" strike="noStrike" kern="0" cap="none" spc="0" normalizeH="0" baseline="0" noProof="0" dirty="0">
              <a:ln>
                <a:noFill/>
              </a:ln>
              <a:solidFill>
                <a:srgbClr val="EEECE1">
                  <a:lumMod val="25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2" name="Flecha a la derecha con bandas 51">
            <a:extLst>
              <a:ext uri="{FF2B5EF4-FFF2-40B4-BE49-F238E27FC236}">
                <a16:creationId xmlns:a16="http://schemas.microsoft.com/office/drawing/2014/main" id="{39EB517F-7767-AE90-9593-A476C8FF70B7}"/>
              </a:ext>
            </a:extLst>
          </p:cNvPr>
          <p:cNvSpPr/>
          <p:nvPr/>
        </p:nvSpPr>
        <p:spPr>
          <a:xfrm rot="5400000">
            <a:off x="1240682" y="3332546"/>
            <a:ext cx="258626" cy="155609"/>
          </a:xfrm>
          <a:prstGeom prst="striped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_tradnl" sz="1800" b="0" i="0" u="none" strike="noStrike" kern="0" cap="none" spc="0" normalizeH="0" baseline="0" noProof="0">
              <a:ln>
                <a:noFill/>
              </a:ln>
              <a:solidFill>
                <a:prstClr val="white"/>
              </a:solidFill>
              <a:effectLst/>
              <a:uLnTx/>
              <a:uFillTx/>
              <a:latin typeface="Calibri"/>
              <a:ea typeface="+mn-ea"/>
              <a:cs typeface="+mn-cs"/>
            </a:endParaRPr>
          </a:p>
        </p:txBody>
      </p:sp>
      <p:sp>
        <p:nvSpPr>
          <p:cNvPr id="53" name="Flecha a la derecha con bandas 52">
            <a:extLst>
              <a:ext uri="{FF2B5EF4-FFF2-40B4-BE49-F238E27FC236}">
                <a16:creationId xmlns:a16="http://schemas.microsoft.com/office/drawing/2014/main" id="{54502306-6758-0AE7-518D-0786239D41DA}"/>
              </a:ext>
            </a:extLst>
          </p:cNvPr>
          <p:cNvSpPr/>
          <p:nvPr/>
        </p:nvSpPr>
        <p:spPr>
          <a:xfrm>
            <a:off x="2447039" y="4289213"/>
            <a:ext cx="258626" cy="155609"/>
          </a:xfrm>
          <a:prstGeom prst="striped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_tradnl"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Flecha a la derecha con bandas 53">
            <a:extLst>
              <a:ext uri="{FF2B5EF4-FFF2-40B4-BE49-F238E27FC236}">
                <a16:creationId xmlns:a16="http://schemas.microsoft.com/office/drawing/2014/main" id="{E916A7D2-55C9-02B7-65F5-DA46B35E93B6}"/>
              </a:ext>
            </a:extLst>
          </p:cNvPr>
          <p:cNvSpPr/>
          <p:nvPr/>
        </p:nvSpPr>
        <p:spPr>
          <a:xfrm rot="16200000">
            <a:off x="3685296" y="3332546"/>
            <a:ext cx="258626" cy="155609"/>
          </a:xfrm>
          <a:prstGeom prst="striped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_tradnl"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Flecha a la derecha con bandas 54">
            <a:extLst>
              <a:ext uri="{FF2B5EF4-FFF2-40B4-BE49-F238E27FC236}">
                <a16:creationId xmlns:a16="http://schemas.microsoft.com/office/drawing/2014/main" id="{32D7E857-0095-A6E0-5B67-64BF5CC14686}"/>
              </a:ext>
            </a:extLst>
          </p:cNvPr>
          <p:cNvSpPr/>
          <p:nvPr/>
        </p:nvSpPr>
        <p:spPr>
          <a:xfrm>
            <a:off x="4836615" y="2550134"/>
            <a:ext cx="258626" cy="155609"/>
          </a:xfrm>
          <a:prstGeom prst="striped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_tradnl" sz="1800" b="0" i="0" u="none" strike="noStrike" kern="0" cap="none" spc="0" normalizeH="0" baseline="0" noProof="0">
              <a:ln>
                <a:noFill/>
              </a:ln>
              <a:solidFill>
                <a:prstClr val="white"/>
              </a:solidFill>
              <a:effectLst/>
              <a:uLnTx/>
              <a:uFillTx/>
              <a:latin typeface="Calibri"/>
              <a:ea typeface="+mn-ea"/>
              <a:cs typeface="+mn-cs"/>
            </a:endParaRPr>
          </a:p>
        </p:txBody>
      </p:sp>
      <p:sp>
        <p:nvSpPr>
          <p:cNvPr id="56" name="Flecha a la derecha con bandas 55">
            <a:extLst>
              <a:ext uri="{FF2B5EF4-FFF2-40B4-BE49-F238E27FC236}">
                <a16:creationId xmlns:a16="http://schemas.microsoft.com/office/drawing/2014/main" id="{86CFAB27-D3C2-0B41-4A78-267D396EC9A8}"/>
              </a:ext>
            </a:extLst>
          </p:cNvPr>
          <p:cNvSpPr/>
          <p:nvPr/>
        </p:nvSpPr>
        <p:spPr>
          <a:xfrm rot="5400000">
            <a:off x="6055992" y="3321098"/>
            <a:ext cx="258626" cy="155609"/>
          </a:xfrm>
          <a:prstGeom prst="striped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_tradnl" sz="1800" b="0" i="0" u="none" strike="noStrike" kern="0" cap="none" spc="0" normalizeH="0" baseline="0" noProof="0">
              <a:ln>
                <a:noFill/>
              </a:ln>
              <a:solidFill>
                <a:prstClr val="white"/>
              </a:solidFill>
              <a:effectLst/>
              <a:uLnTx/>
              <a:uFillTx/>
              <a:latin typeface="Calibri"/>
              <a:ea typeface="+mn-ea"/>
              <a:cs typeface="+mn-cs"/>
            </a:endParaRPr>
          </a:p>
        </p:txBody>
      </p:sp>
      <p:sp>
        <p:nvSpPr>
          <p:cNvPr id="57" name="Flecha a la derecha con bandas 56">
            <a:extLst>
              <a:ext uri="{FF2B5EF4-FFF2-40B4-BE49-F238E27FC236}">
                <a16:creationId xmlns:a16="http://schemas.microsoft.com/office/drawing/2014/main" id="{E49DE734-5DA5-BDFB-807C-213CEB21A874}"/>
              </a:ext>
            </a:extLst>
          </p:cNvPr>
          <p:cNvSpPr/>
          <p:nvPr/>
        </p:nvSpPr>
        <p:spPr>
          <a:xfrm>
            <a:off x="7197885" y="4359071"/>
            <a:ext cx="258626" cy="155609"/>
          </a:xfrm>
          <a:prstGeom prst="striped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_tradnl"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Flecha a la derecha con bandas 57">
            <a:extLst>
              <a:ext uri="{FF2B5EF4-FFF2-40B4-BE49-F238E27FC236}">
                <a16:creationId xmlns:a16="http://schemas.microsoft.com/office/drawing/2014/main" id="{37C9C584-D24D-86EA-A5E9-0296F33920C6}"/>
              </a:ext>
            </a:extLst>
          </p:cNvPr>
          <p:cNvSpPr/>
          <p:nvPr/>
        </p:nvSpPr>
        <p:spPr>
          <a:xfrm rot="16200000">
            <a:off x="8337406" y="3332545"/>
            <a:ext cx="258626" cy="155609"/>
          </a:xfrm>
          <a:prstGeom prst="striped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_tradnl" sz="1800" b="0" i="0" u="none" strike="noStrike" kern="0" cap="none" spc="0" normalizeH="0" baseline="0" noProof="0">
              <a:ln>
                <a:noFill/>
              </a:ln>
              <a:solidFill>
                <a:prstClr val="white"/>
              </a:solidFill>
              <a:effectLst/>
              <a:uLnTx/>
              <a:uFillTx/>
              <a:latin typeface="Calibri"/>
              <a:ea typeface="+mn-ea"/>
              <a:cs typeface="+mn-cs"/>
            </a:endParaRPr>
          </a:p>
        </p:txBody>
      </p:sp>
      <p:sp>
        <p:nvSpPr>
          <p:cNvPr id="3" name="Flecha: hacia la izquierda 2">
            <a:extLst>
              <a:ext uri="{FF2B5EF4-FFF2-40B4-BE49-F238E27FC236}">
                <a16:creationId xmlns:a16="http://schemas.microsoft.com/office/drawing/2014/main" id="{6D46802C-69CE-4136-B631-85781255B737}"/>
              </a:ext>
            </a:extLst>
          </p:cNvPr>
          <p:cNvSpPr/>
          <p:nvPr/>
        </p:nvSpPr>
        <p:spPr>
          <a:xfrm>
            <a:off x="8826956" y="2334980"/>
            <a:ext cx="2302955" cy="230189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effectLst/>
                <a:latin typeface="Segoe UI Web (West European)"/>
              </a:rPr>
              <a:t>The Ministry will accompany the investor in this process </a:t>
            </a:r>
            <a:endParaRPr lang="es-EC" dirty="0"/>
          </a:p>
        </p:txBody>
      </p:sp>
      <p:pic>
        <p:nvPicPr>
          <p:cNvPr id="7" name="Audio 6">
            <a:hlinkClick r:id="" action="ppaction://media"/>
            <a:extLst>
              <a:ext uri="{FF2B5EF4-FFF2-40B4-BE49-F238E27FC236}">
                <a16:creationId xmlns:a16="http://schemas.microsoft.com/office/drawing/2014/main" id="{958458F4-9961-49CA-BC44-2E47D5C3190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668000" y="5588000"/>
            <a:ext cx="609600" cy="609600"/>
          </a:xfrm>
          <a:prstGeom prst="rect">
            <a:avLst/>
          </a:prstGeom>
        </p:spPr>
      </p:pic>
    </p:spTree>
    <p:extLst>
      <p:ext uri="{BB962C8B-B14F-4D97-AF65-F5344CB8AC3E}">
        <p14:creationId xmlns:p14="http://schemas.microsoft.com/office/powerpoint/2010/main" val="1711623572"/>
      </p:ext>
    </p:extLst>
  </p:cSld>
  <p:clrMapOvr>
    <a:masterClrMapping/>
  </p:clrMapOvr>
  <mc:AlternateContent xmlns:mc="http://schemas.openxmlformats.org/markup-compatibility/2006" xmlns:p14="http://schemas.microsoft.com/office/powerpoint/2010/main">
    <mc:Choice Requires="p14">
      <p:transition spd="slow" p14:dur="2000" advTm="78858"/>
    </mc:Choice>
    <mc:Fallback xmlns="">
      <p:transition spd="slow" advTm="788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022980" y="2341586"/>
            <a:ext cx="4698059" cy="939843"/>
          </a:xfrm>
          <a:prstGeom prst="rect">
            <a:avLst/>
          </a:prstGeom>
        </p:spPr>
        <p:txBody>
          <a:bodyPr vert="horz" wrap="square" lIns="0" tIns="12544" rIns="0" bIns="0" rtlCol="0">
            <a:spAutoFit/>
          </a:bodyPr>
          <a:lstStyle/>
          <a:p>
            <a:pPr marL="12543">
              <a:spcBef>
                <a:spcPts val="99"/>
              </a:spcBef>
            </a:pPr>
            <a:r>
              <a:rPr sz="6025" spc="178" dirty="0">
                <a:solidFill>
                  <a:srgbClr val="2A3E70"/>
                </a:solidFill>
                <a:latin typeface="Lucida Sans Unicode"/>
                <a:cs typeface="Lucida Sans Unicode"/>
              </a:rPr>
              <a:t>¡Thank</a:t>
            </a:r>
            <a:r>
              <a:rPr sz="6025" spc="-449" dirty="0">
                <a:solidFill>
                  <a:srgbClr val="2A3E70"/>
                </a:solidFill>
                <a:latin typeface="Lucida Sans Unicode"/>
                <a:cs typeface="Lucida Sans Unicode"/>
              </a:rPr>
              <a:t> </a:t>
            </a:r>
            <a:r>
              <a:rPr sz="6025" spc="256" dirty="0">
                <a:solidFill>
                  <a:srgbClr val="2A3E70"/>
                </a:solidFill>
                <a:latin typeface="Lucida Sans Unicode"/>
                <a:cs typeface="Lucida Sans Unicode"/>
              </a:rPr>
              <a:t>You!</a:t>
            </a:r>
            <a:endParaRPr sz="6025">
              <a:latin typeface="Lucida Sans Unicode"/>
              <a:cs typeface="Lucida Sans Unicode"/>
            </a:endParaRPr>
          </a:p>
        </p:txBody>
      </p:sp>
      <p:grpSp>
        <p:nvGrpSpPr>
          <p:cNvPr id="3" name="object 3"/>
          <p:cNvGrpSpPr/>
          <p:nvPr/>
        </p:nvGrpSpPr>
        <p:grpSpPr>
          <a:xfrm>
            <a:off x="0" y="-25400"/>
            <a:ext cx="4551931" cy="6250908"/>
            <a:chOff x="0" y="0"/>
            <a:chExt cx="4608830" cy="6329045"/>
          </a:xfrm>
        </p:grpSpPr>
        <p:sp>
          <p:nvSpPr>
            <p:cNvPr id="4" name="object 4"/>
            <p:cNvSpPr/>
            <p:nvPr/>
          </p:nvSpPr>
          <p:spPr>
            <a:xfrm>
              <a:off x="0" y="301940"/>
              <a:ext cx="4608830" cy="5812155"/>
            </a:xfrm>
            <a:custGeom>
              <a:avLst/>
              <a:gdLst/>
              <a:ahLst/>
              <a:cxnLst/>
              <a:rect l="l" t="t" r="r" b="b"/>
              <a:pathLst>
                <a:path w="4608830" h="5812155">
                  <a:moveTo>
                    <a:pt x="4142969" y="1774456"/>
                  </a:moveTo>
                  <a:lnTo>
                    <a:pt x="2595470" y="1774456"/>
                  </a:lnTo>
                  <a:lnTo>
                    <a:pt x="1059190" y="4809591"/>
                  </a:lnTo>
                  <a:lnTo>
                    <a:pt x="1039272" y="4852479"/>
                  </a:lnTo>
                  <a:lnTo>
                    <a:pt x="1022521" y="4896013"/>
                  </a:lnTo>
                  <a:lnTo>
                    <a:pt x="1008891" y="4940054"/>
                  </a:lnTo>
                  <a:lnTo>
                    <a:pt x="998337" y="4984465"/>
                  </a:lnTo>
                  <a:lnTo>
                    <a:pt x="990813" y="5029106"/>
                  </a:lnTo>
                  <a:lnTo>
                    <a:pt x="986275" y="5073840"/>
                  </a:lnTo>
                  <a:lnTo>
                    <a:pt x="984676" y="5118528"/>
                  </a:lnTo>
                  <a:lnTo>
                    <a:pt x="985972" y="5163033"/>
                  </a:lnTo>
                  <a:lnTo>
                    <a:pt x="990118" y="5207217"/>
                  </a:lnTo>
                  <a:lnTo>
                    <a:pt x="997067" y="5250940"/>
                  </a:lnTo>
                  <a:lnTo>
                    <a:pt x="1006775" y="5294065"/>
                  </a:lnTo>
                  <a:lnTo>
                    <a:pt x="1019197" y="5336453"/>
                  </a:lnTo>
                  <a:lnTo>
                    <a:pt x="1034287" y="5377967"/>
                  </a:lnTo>
                  <a:lnTo>
                    <a:pt x="1052001" y="5418468"/>
                  </a:lnTo>
                  <a:lnTo>
                    <a:pt x="1072292" y="5457819"/>
                  </a:lnTo>
                  <a:lnTo>
                    <a:pt x="1095115" y="5495880"/>
                  </a:lnTo>
                  <a:lnTo>
                    <a:pt x="1120426" y="5532514"/>
                  </a:lnTo>
                  <a:lnTo>
                    <a:pt x="1148179" y="5567582"/>
                  </a:lnTo>
                  <a:lnTo>
                    <a:pt x="1178329" y="5600946"/>
                  </a:lnTo>
                  <a:lnTo>
                    <a:pt x="1210830" y="5632469"/>
                  </a:lnTo>
                  <a:lnTo>
                    <a:pt x="1245637" y="5662011"/>
                  </a:lnTo>
                  <a:lnTo>
                    <a:pt x="1282705" y="5689436"/>
                  </a:lnTo>
                  <a:lnTo>
                    <a:pt x="1321989" y="5714603"/>
                  </a:lnTo>
                  <a:lnTo>
                    <a:pt x="1363443" y="5737376"/>
                  </a:lnTo>
                  <a:lnTo>
                    <a:pt x="1406373" y="5757315"/>
                  </a:lnTo>
                  <a:lnTo>
                    <a:pt x="1449940" y="5774085"/>
                  </a:lnTo>
                  <a:lnTo>
                    <a:pt x="1494009" y="5787733"/>
                  </a:lnTo>
                  <a:lnTo>
                    <a:pt x="1538440" y="5798303"/>
                  </a:lnTo>
                  <a:lnTo>
                    <a:pt x="1583097" y="5805840"/>
                  </a:lnTo>
                  <a:lnTo>
                    <a:pt x="1627841" y="5810391"/>
                  </a:lnTo>
                  <a:lnTo>
                    <a:pt x="1672535" y="5812000"/>
                  </a:lnTo>
                  <a:lnTo>
                    <a:pt x="1717041" y="5810712"/>
                  </a:lnTo>
                  <a:lnTo>
                    <a:pt x="1761220" y="5806573"/>
                  </a:lnTo>
                  <a:lnTo>
                    <a:pt x="1804937" y="5799628"/>
                  </a:lnTo>
                  <a:lnTo>
                    <a:pt x="1848051" y="5789922"/>
                  </a:lnTo>
                  <a:lnTo>
                    <a:pt x="1890427" y="5777500"/>
                  </a:lnTo>
                  <a:lnTo>
                    <a:pt x="1931925" y="5762409"/>
                  </a:lnTo>
                  <a:lnTo>
                    <a:pt x="1972409" y="5744692"/>
                  </a:lnTo>
                  <a:lnTo>
                    <a:pt x="2011740" y="5724396"/>
                  </a:lnTo>
                  <a:lnTo>
                    <a:pt x="2049782" y="5701565"/>
                  </a:lnTo>
                  <a:lnTo>
                    <a:pt x="2086395" y="5676245"/>
                  </a:lnTo>
                  <a:lnTo>
                    <a:pt x="2121442" y="5648481"/>
                  </a:lnTo>
                  <a:lnTo>
                    <a:pt x="2154785" y="5618319"/>
                  </a:lnTo>
                  <a:lnTo>
                    <a:pt x="2186288" y="5585803"/>
                  </a:lnTo>
                  <a:lnTo>
                    <a:pt x="2215811" y="5550979"/>
                  </a:lnTo>
                  <a:lnTo>
                    <a:pt x="2243217" y="5513892"/>
                  </a:lnTo>
                  <a:lnTo>
                    <a:pt x="2268369" y="5474587"/>
                  </a:lnTo>
                  <a:lnTo>
                    <a:pt x="2291128" y="5433110"/>
                  </a:lnTo>
                  <a:lnTo>
                    <a:pt x="4142969" y="1774456"/>
                  </a:lnTo>
                  <a:close/>
                </a:path>
                <a:path w="4608830" h="5812155">
                  <a:moveTo>
                    <a:pt x="3923440" y="0"/>
                  </a:moveTo>
                  <a:lnTo>
                    <a:pt x="3875848" y="1245"/>
                  </a:lnTo>
                  <a:lnTo>
                    <a:pt x="3828165" y="5804"/>
                  </a:lnTo>
                  <a:lnTo>
                    <a:pt x="3780550" y="13725"/>
                  </a:lnTo>
                  <a:lnTo>
                    <a:pt x="3733162" y="25056"/>
                  </a:lnTo>
                  <a:lnTo>
                    <a:pt x="0" y="1046491"/>
                  </a:lnTo>
                  <a:lnTo>
                    <a:pt x="0" y="2478409"/>
                  </a:lnTo>
                  <a:lnTo>
                    <a:pt x="2595470" y="1774456"/>
                  </a:lnTo>
                  <a:lnTo>
                    <a:pt x="4142969" y="1774456"/>
                  </a:lnTo>
                  <a:lnTo>
                    <a:pt x="4533884" y="1002131"/>
                  </a:lnTo>
                  <a:lnTo>
                    <a:pt x="4554089" y="958572"/>
                  </a:lnTo>
                  <a:lnTo>
                    <a:pt x="4571077" y="914139"/>
                  </a:lnTo>
                  <a:lnTo>
                    <a:pt x="4584865" y="868992"/>
                  </a:lnTo>
                  <a:lnTo>
                    <a:pt x="4595471" y="823294"/>
                  </a:lnTo>
                  <a:lnTo>
                    <a:pt x="4602913" y="777206"/>
                  </a:lnTo>
                  <a:lnTo>
                    <a:pt x="4607210" y="730890"/>
                  </a:lnTo>
                  <a:lnTo>
                    <a:pt x="4608380" y="684509"/>
                  </a:lnTo>
                  <a:lnTo>
                    <a:pt x="4606439" y="638224"/>
                  </a:lnTo>
                  <a:lnTo>
                    <a:pt x="4601408" y="592197"/>
                  </a:lnTo>
                  <a:lnTo>
                    <a:pt x="4593302" y="546590"/>
                  </a:lnTo>
                  <a:lnTo>
                    <a:pt x="4582141" y="501565"/>
                  </a:lnTo>
                  <a:lnTo>
                    <a:pt x="4567943" y="457284"/>
                  </a:lnTo>
                  <a:lnTo>
                    <a:pt x="4550725" y="413908"/>
                  </a:lnTo>
                  <a:lnTo>
                    <a:pt x="4530506" y="371601"/>
                  </a:lnTo>
                  <a:lnTo>
                    <a:pt x="4507303" y="330523"/>
                  </a:lnTo>
                  <a:lnTo>
                    <a:pt x="4481135" y="290836"/>
                  </a:lnTo>
                  <a:lnTo>
                    <a:pt x="4452020" y="252704"/>
                  </a:lnTo>
                  <a:lnTo>
                    <a:pt x="4417530" y="213749"/>
                  </a:lnTo>
                  <a:lnTo>
                    <a:pt x="4380604" y="177842"/>
                  </a:lnTo>
                  <a:lnTo>
                    <a:pt x="4341435" y="145045"/>
                  </a:lnTo>
                  <a:lnTo>
                    <a:pt x="4300219" y="115420"/>
                  </a:lnTo>
                  <a:lnTo>
                    <a:pt x="4257151" y="89029"/>
                  </a:lnTo>
                  <a:lnTo>
                    <a:pt x="4212426" y="65931"/>
                  </a:lnTo>
                  <a:lnTo>
                    <a:pt x="4166240" y="46190"/>
                  </a:lnTo>
                  <a:lnTo>
                    <a:pt x="4118787" y="29867"/>
                  </a:lnTo>
                  <a:lnTo>
                    <a:pt x="4070262" y="17023"/>
                  </a:lnTo>
                  <a:lnTo>
                    <a:pt x="4020861" y="7719"/>
                  </a:lnTo>
                  <a:lnTo>
                    <a:pt x="3970779" y="2018"/>
                  </a:lnTo>
                  <a:lnTo>
                    <a:pt x="3923440" y="0"/>
                  </a:lnTo>
                  <a:close/>
                </a:path>
              </a:pathLst>
            </a:custGeom>
            <a:solidFill>
              <a:srgbClr val="1B94C2"/>
            </a:solidFill>
          </p:spPr>
          <p:txBody>
            <a:bodyPr wrap="square" lIns="0" tIns="0" rIns="0" bIns="0" rtlCol="0"/>
            <a:lstStyle/>
            <a:p>
              <a:pPr marL="0" marR="0" lvl="0" indent="0" defTabSz="903114" eaLnBrk="1" fontAlgn="auto" latinLnBrk="0" hangingPunct="1">
                <a:lnSpc>
                  <a:spcPct val="100000"/>
                </a:lnSpc>
                <a:spcBef>
                  <a:spcPts val="0"/>
                </a:spcBef>
                <a:spcAft>
                  <a:spcPts val="0"/>
                </a:spcAft>
                <a:buClrTx/>
                <a:buSzTx/>
                <a:buFontTx/>
                <a:buNone/>
                <a:tabLst/>
                <a:defRPr/>
              </a:pPr>
              <a:endParaRPr kumimoji="0" sz="1778" b="0" i="0" u="none" strike="noStrike" kern="0" cap="none" spc="0" normalizeH="0" baseline="0" noProof="0">
                <a:ln>
                  <a:noFill/>
                </a:ln>
                <a:solidFill>
                  <a:prstClr val="black"/>
                </a:solidFill>
                <a:effectLst/>
                <a:uLnTx/>
                <a:uFillTx/>
                <a:latin typeface="Calibri"/>
              </a:endParaRPr>
            </a:p>
          </p:txBody>
        </p:sp>
        <p:sp>
          <p:nvSpPr>
            <p:cNvPr id="5" name="object 5"/>
            <p:cNvSpPr/>
            <p:nvPr/>
          </p:nvSpPr>
          <p:spPr>
            <a:xfrm>
              <a:off x="0" y="0"/>
              <a:ext cx="3652520" cy="6329045"/>
            </a:xfrm>
            <a:custGeom>
              <a:avLst/>
              <a:gdLst/>
              <a:ahLst/>
              <a:cxnLst/>
              <a:rect l="l" t="t" r="r" b="b"/>
              <a:pathLst>
                <a:path w="3652520" h="6329045">
                  <a:moveTo>
                    <a:pt x="3652445" y="0"/>
                  </a:moveTo>
                  <a:lnTo>
                    <a:pt x="0" y="0"/>
                  </a:lnTo>
                  <a:lnTo>
                    <a:pt x="0" y="6328849"/>
                  </a:lnTo>
                  <a:lnTo>
                    <a:pt x="448933" y="6328849"/>
                  </a:lnTo>
                  <a:lnTo>
                    <a:pt x="3652445" y="0"/>
                  </a:lnTo>
                  <a:close/>
                </a:path>
              </a:pathLst>
            </a:custGeom>
            <a:solidFill>
              <a:srgbClr val="95A29D">
                <a:alpha val="39999"/>
              </a:srgbClr>
            </a:solidFill>
          </p:spPr>
          <p:txBody>
            <a:bodyPr wrap="square" lIns="0" tIns="0" rIns="0" bIns="0" rtlCol="0"/>
            <a:lstStyle/>
            <a:p>
              <a:pPr marL="0" marR="0" lvl="0" indent="0" defTabSz="903114" eaLnBrk="1" fontAlgn="auto" latinLnBrk="0" hangingPunct="1">
                <a:lnSpc>
                  <a:spcPct val="100000"/>
                </a:lnSpc>
                <a:spcBef>
                  <a:spcPts val="0"/>
                </a:spcBef>
                <a:spcAft>
                  <a:spcPts val="0"/>
                </a:spcAft>
                <a:buClrTx/>
                <a:buSzTx/>
                <a:buFontTx/>
                <a:buNone/>
                <a:tabLst/>
                <a:defRPr/>
              </a:pPr>
              <a:endParaRPr kumimoji="0" sz="1778" b="0" i="0" u="none" strike="noStrike" kern="0" cap="none" spc="0" normalizeH="0" baseline="0" noProof="0">
                <a:ln>
                  <a:noFill/>
                </a:ln>
                <a:solidFill>
                  <a:prstClr val="black"/>
                </a:solidFill>
                <a:effectLst/>
                <a:uLnTx/>
                <a:uFillTx/>
                <a:latin typeface="Calibri"/>
              </a:endParaRPr>
            </a:p>
          </p:txBody>
        </p:sp>
      </p:grpSp>
      <p:grpSp>
        <p:nvGrpSpPr>
          <p:cNvPr id="6" name="object 6"/>
          <p:cNvGrpSpPr/>
          <p:nvPr/>
        </p:nvGrpSpPr>
        <p:grpSpPr>
          <a:xfrm>
            <a:off x="9421149" y="1749580"/>
            <a:ext cx="1141432" cy="1225471"/>
            <a:chOff x="9467475" y="1731762"/>
            <a:chExt cx="1155700" cy="1240790"/>
          </a:xfrm>
        </p:grpSpPr>
        <p:sp>
          <p:nvSpPr>
            <p:cNvPr id="7" name="object 7"/>
            <p:cNvSpPr/>
            <p:nvPr/>
          </p:nvSpPr>
          <p:spPr>
            <a:xfrm>
              <a:off x="9959793" y="2413135"/>
              <a:ext cx="636270" cy="559435"/>
            </a:xfrm>
            <a:custGeom>
              <a:avLst/>
              <a:gdLst/>
              <a:ahLst/>
              <a:cxnLst/>
              <a:rect l="l" t="t" r="r" b="b"/>
              <a:pathLst>
                <a:path w="636270" h="559435">
                  <a:moveTo>
                    <a:pt x="570061" y="0"/>
                  </a:moveTo>
                  <a:lnTo>
                    <a:pt x="49644" y="163636"/>
                  </a:lnTo>
                  <a:lnTo>
                    <a:pt x="15911" y="186901"/>
                  </a:lnTo>
                  <a:lnTo>
                    <a:pt x="342" y="224825"/>
                  </a:lnTo>
                  <a:lnTo>
                    <a:pt x="0" y="232089"/>
                  </a:lnTo>
                  <a:lnTo>
                    <a:pt x="2501" y="250887"/>
                  </a:lnTo>
                  <a:lnTo>
                    <a:pt x="36436" y="294637"/>
                  </a:lnTo>
                  <a:lnTo>
                    <a:pt x="486498" y="550110"/>
                  </a:lnTo>
                  <a:lnTo>
                    <a:pt x="513645" y="559021"/>
                  </a:lnTo>
                  <a:lnTo>
                    <a:pt x="541147" y="556901"/>
                  </a:lnTo>
                  <a:lnTo>
                    <a:pt x="565848" y="544624"/>
                  </a:lnTo>
                  <a:lnTo>
                    <a:pt x="584593" y="523059"/>
                  </a:lnTo>
                  <a:lnTo>
                    <a:pt x="593513" y="495882"/>
                  </a:lnTo>
                  <a:lnTo>
                    <a:pt x="591397" y="468379"/>
                  </a:lnTo>
                  <a:lnTo>
                    <a:pt x="579114" y="443696"/>
                  </a:lnTo>
                  <a:lnTo>
                    <a:pt x="557530" y="424977"/>
                  </a:lnTo>
                  <a:lnTo>
                    <a:pt x="249237" y="249958"/>
                  </a:lnTo>
                  <a:lnTo>
                    <a:pt x="586257" y="140141"/>
                  </a:lnTo>
                  <a:lnTo>
                    <a:pt x="611134" y="126069"/>
                  </a:lnTo>
                  <a:lnTo>
                    <a:pt x="628095" y="104323"/>
                  </a:lnTo>
                  <a:lnTo>
                    <a:pt x="635672" y="77807"/>
                  </a:lnTo>
                  <a:lnTo>
                    <a:pt x="632396" y="49425"/>
                  </a:lnTo>
                  <a:lnTo>
                    <a:pt x="618336" y="24543"/>
                  </a:lnTo>
                  <a:lnTo>
                    <a:pt x="596584" y="7574"/>
                  </a:lnTo>
                  <a:lnTo>
                    <a:pt x="570061" y="0"/>
                  </a:lnTo>
                  <a:close/>
                </a:path>
              </a:pathLst>
            </a:custGeom>
            <a:solidFill>
              <a:srgbClr val="CA3F3E"/>
            </a:solidFill>
          </p:spPr>
          <p:txBody>
            <a:bodyPr wrap="square" lIns="0" tIns="0" rIns="0" bIns="0" rtlCol="0"/>
            <a:lstStyle/>
            <a:p>
              <a:pPr marL="0" marR="0" lvl="0" indent="0" defTabSz="903114" eaLnBrk="1" fontAlgn="auto" latinLnBrk="0" hangingPunct="1">
                <a:lnSpc>
                  <a:spcPct val="100000"/>
                </a:lnSpc>
                <a:spcBef>
                  <a:spcPts val="0"/>
                </a:spcBef>
                <a:spcAft>
                  <a:spcPts val="0"/>
                </a:spcAft>
                <a:buClrTx/>
                <a:buSzTx/>
                <a:buFontTx/>
                <a:buNone/>
                <a:tabLst/>
                <a:defRPr/>
              </a:pPr>
              <a:endParaRPr kumimoji="0" sz="1778" b="0" i="0" u="none" strike="noStrike" kern="0" cap="none" spc="0" normalizeH="0" baseline="0" noProof="0">
                <a:ln>
                  <a:noFill/>
                </a:ln>
                <a:solidFill>
                  <a:prstClr val="black"/>
                </a:solidFill>
                <a:effectLst/>
                <a:uLnTx/>
                <a:uFillTx/>
                <a:latin typeface="Calibri"/>
              </a:endParaRPr>
            </a:p>
          </p:txBody>
        </p:sp>
        <p:sp>
          <p:nvSpPr>
            <p:cNvPr id="8" name="object 8"/>
            <p:cNvSpPr/>
            <p:nvPr/>
          </p:nvSpPr>
          <p:spPr>
            <a:xfrm>
              <a:off x="9467475" y="1731762"/>
              <a:ext cx="541020" cy="597535"/>
            </a:xfrm>
            <a:custGeom>
              <a:avLst/>
              <a:gdLst/>
              <a:ahLst/>
              <a:cxnLst/>
              <a:rect l="l" t="t" r="r" b="b"/>
              <a:pathLst>
                <a:path w="541020" h="597535">
                  <a:moveTo>
                    <a:pt x="471390" y="0"/>
                  </a:moveTo>
                  <a:lnTo>
                    <a:pt x="445336" y="5063"/>
                  </a:lnTo>
                  <a:lnTo>
                    <a:pt x="423086" y="19536"/>
                  </a:lnTo>
                  <a:lnTo>
                    <a:pt x="407559" y="42232"/>
                  </a:lnTo>
                  <a:lnTo>
                    <a:pt x="274399" y="356252"/>
                  </a:lnTo>
                  <a:lnTo>
                    <a:pt x="132134" y="46232"/>
                  </a:lnTo>
                  <a:lnTo>
                    <a:pt x="93292" y="10175"/>
                  </a:lnTo>
                  <a:lnTo>
                    <a:pt x="40363" y="12171"/>
                  </a:lnTo>
                  <a:lnTo>
                    <a:pt x="4310" y="51004"/>
                  </a:lnTo>
                  <a:lnTo>
                    <a:pt x="0" y="77193"/>
                  </a:lnTo>
                  <a:lnTo>
                    <a:pt x="6289" y="103954"/>
                  </a:lnTo>
                  <a:lnTo>
                    <a:pt x="213960" y="556569"/>
                  </a:lnTo>
                  <a:lnTo>
                    <a:pt x="239855" y="586223"/>
                  </a:lnTo>
                  <a:lnTo>
                    <a:pt x="277866" y="596955"/>
                  </a:lnTo>
                  <a:lnTo>
                    <a:pt x="297742" y="593727"/>
                  </a:lnTo>
                  <a:lnTo>
                    <a:pt x="330149" y="571932"/>
                  </a:lnTo>
                  <a:lnTo>
                    <a:pt x="535041" y="96283"/>
                  </a:lnTo>
                  <a:lnTo>
                    <a:pt x="540574" y="69376"/>
                  </a:lnTo>
                  <a:lnTo>
                    <a:pt x="535543" y="43343"/>
                  </a:lnTo>
                  <a:lnTo>
                    <a:pt x="521082" y="21091"/>
                  </a:lnTo>
                  <a:lnTo>
                    <a:pt x="498325" y="5529"/>
                  </a:lnTo>
                  <a:lnTo>
                    <a:pt x="471390" y="0"/>
                  </a:lnTo>
                  <a:close/>
                </a:path>
              </a:pathLst>
            </a:custGeom>
            <a:solidFill>
              <a:srgbClr val="D3A321"/>
            </a:solidFill>
          </p:spPr>
          <p:txBody>
            <a:bodyPr wrap="square" lIns="0" tIns="0" rIns="0" bIns="0" rtlCol="0"/>
            <a:lstStyle/>
            <a:p>
              <a:pPr marL="0" marR="0" lvl="0" indent="0" defTabSz="903114" eaLnBrk="1" fontAlgn="auto" latinLnBrk="0" hangingPunct="1">
                <a:lnSpc>
                  <a:spcPct val="100000"/>
                </a:lnSpc>
                <a:spcBef>
                  <a:spcPts val="0"/>
                </a:spcBef>
                <a:spcAft>
                  <a:spcPts val="0"/>
                </a:spcAft>
                <a:buClrTx/>
                <a:buSzTx/>
                <a:buFontTx/>
                <a:buNone/>
                <a:tabLst/>
                <a:defRPr/>
              </a:pPr>
              <a:endParaRPr kumimoji="0" sz="1778" b="0" i="0" u="none" strike="noStrike" kern="0" cap="none" spc="0" normalizeH="0" baseline="0" noProof="0">
                <a:ln>
                  <a:noFill/>
                </a:ln>
                <a:solidFill>
                  <a:prstClr val="black"/>
                </a:solidFill>
                <a:effectLst/>
                <a:uLnTx/>
                <a:uFillTx/>
                <a:latin typeface="Calibri"/>
              </a:endParaRPr>
            </a:p>
          </p:txBody>
        </p:sp>
        <p:sp>
          <p:nvSpPr>
            <p:cNvPr id="9" name="object 9"/>
            <p:cNvSpPr/>
            <p:nvPr/>
          </p:nvSpPr>
          <p:spPr>
            <a:xfrm>
              <a:off x="9933113" y="1731767"/>
              <a:ext cx="689610" cy="681355"/>
            </a:xfrm>
            <a:custGeom>
              <a:avLst/>
              <a:gdLst/>
              <a:ahLst/>
              <a:cxnLst/>
              <a:rect l="l" t="t" r="r" b="b"/>
              <a:pathLst>
                <a:path w="689609" h="681355">
                  <a:moveTo>
                    <a:pt x="293963" y="0"/>
                  </a:moveTo>
                  <a:lnTo>
                    <a:pt x="239240" y="22731"/>
                  </a:lnTo>
                  <a:lnTo>
                    <a:pt x="5577" y="572294"/>
                  </a:lnTo>
                  <a:lnTo>
                    <a:pt x="0" y="594501"/>
                  </a:lnTo>
                  <a:lnTo>
                    <a:pt x="962" y="616923"/>
                  </a:lnTo>
                  <a:lnTo>
                    <a:pt x="21465" y="656800"/>
                  </a:lnTo>
                  <a:lnTo>
                    <a:pt x="62706" y="679533"/>
                  </a:lnTo>
                  <a:lnTo>
                    <a:pt x="78386" y="681107"/>
                  </a:lnTo>
                  <a:lnTo>
                    <a:pt x="85133" y="680818"/>
                  </a:lnTo>
                  <a:lnTo>
                    <a:pt x="637745" y="483318"/>
                  </a:lnTo>
                  <a:lnTo>
                    <a:pt x="682236" y="442638"/>
                  </a:lnTo>
                  <a:lnTo>
                    <a:pt x="689573" y="413357"/>
                  </a:lnTo>
                  <a:lnTo>
                    <a:pt x="684951" y="382442"/>
                  </a:lnTo>
                  <a:lnTo>
                    <a:pt x="644300" y="337953"/>
                  </a:lnTo>
                  <a:lnTo>
                    <a:pt x="584075" y="335223"/>
                  </a:lnTo>
                  <a:lnTo>
                    <a:pt x="219267" y="467493"/>
                  </a:lnTo>
                  <a:lnTo>
                    <a:pt x="367387" y="108833"/>
                  </a:lnTo>
                  <a:lnTo>
                    <a:pt x="373376" y="78140"/>
                  </a:lnTo>
                  <a:lnTo>
                    <a:pt x="367340" y="48562"/>
                  </a:lnTo>
                  <a:lnTo>
                    <a:pt x="350649" y="23408"/>
                  </a:lnTo>
                  <a:lnTo>
                    <a:pt x="324677" y="5988"/>
                  </a:lnTo>
                  <a:lnTo>
                    <a:pt x="293963" y="0"/>
                  </a:lnTo>
                  <a:close/>
                </a:path>
              </a:pathLst>
            </a:custGeom>
            <a:solidFill>
              <a:srgbClr val="2A3E70"/>
            </a:solidFill>
          </p:spPr>
          <p:txBody>
            <a:bodyPr wrap="square" lIns="0" tIns="0" rIns="0" bIns="0" rtlCol="0"/>
            <a:lstStyle/>
            <a:p>
              <a:pPr marL="0" marR="0" lvl="0" indent="0" defTabSz="903114" eaLnBrk="1" fontAlgn="auto" latinLnBrk="0" hangingPunct="1">
                <a:lnSpc>
                  <a:spcPct val="100000"/>
                </a:lnSpc>
                <a:spcBef>
                  <a:spcPts val="0"/>
                </a:spcBef>
                <a:spcAft>
                  <a:spcPts val="0"/>
                </a:spcAft>
                <a:buClrTx/>
                <a:buSzTx/>
                <a:buFontTx/>
                <a:buNone/>
                <a:tabLst/>
                <a:defRPr/>
              </a:pPr>
              <a:endParaRPr kumimoji="0" sz="1778" b="0" i="0" u="none" strike="noStrike" kern="0" cap="none" spc="0" normalizeH="0" baseline="0" noProof="0">
                <a:ln>
                  <a:noFill/>
                </a:ln>
                <a:solidFill>
                  <a:prstClr val="black"/>
                </a:solidFill>
                <a:effectLst/>
                <a:uLnTx/>
                <a:uFillTx/>
                <a:latin typeface="Calibri"/>
              </a:endParaR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1239</TotalTime>
  <Words>552</Words>
  <Application>Microsoft Office PowerPoint</Application>
  <PresentationFormat>Personalizado</PresentationFormat>
  <Paragraphs>91</Paragraphs>
  <Slides>8</Slides>
  <Notes>4</Notes>
  <HiddenSlides>0</HiddenSlides>
  <MMClips>6</MMClips>
  <ScaleCrop>false</ScaleCrop>
  <HeadingPairs>
    <vt:vector size="6" baseType="variant">
      <vt:variant>
        <vt:lpstr>Fuentes usadas</vt:lpstr>
      </vt:variant>
      <vt:variant>
        <vt:i4>11</vt:i4>
      </vt:variant>
      <vt:variant>
        <vt:lpstr>Tema</vt:lpstr>
      </vt:variant>
      <vt:variant>
        <vt:i4>1</vt:i4>
      </vt:variant>
      <vt:variant>
        <vt:lpstr>Títulos de diapositiva</vt:lpstr>
      </vt:variant>
      <vt:variant>
        <vt:i4>8</vt:i4>
      </vt:variant>
    </vt:vector>
  </HeadingPairs>
  <TitlesOfParts>
    <vt:vector size="20" baseType="lpstr">
      <vt:lpstr>Arial</vt:lpstr>
      <vt:lpstr>Arial Narrow</vt:lpstr>
      <vt:lpstr>Calibri</vt:lpstr>
      <vt:lpstr>Gotham-Medium</vt:lpstr>
      <vt:lpstr>Lucida Sans Unicode</vt:lpstr>
      <vt:lpstr>Open Sans</vt:lpstr>
      <vt:lpstr>Open Sans Extrabold</vt:lpstr>
      <vt:lpstr>Open Sans Semibold</vt:lpstr>
      <vt:lpstr>Roboto Light</vt:lpstr>
      <vt:lpstr>Segoe UI Web (West European)</vt:lpstr>
      <vt:lpstr>Verdana</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Comparecencia Asamble_El Aromo</dc:title>
  <dc:creator>Aguilar Báez Gissela Katiuska</dc:creator>
  <cp:lastModifiedBy>Albán Mocayo David Andrés</cp:lastModifiedBy>
  <cp:revision>38</cp:revision>
  <dcterms:created xsi:type="dcterms:W3CDTF">2022-07-18T21:31:16Z</dcterms:created>
  <dcterms:modified xsi:type="dcterms:W3CDTF">2022-10-19T20:25:47Z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2022-07-18T00:00:00Z</vt:filetime>
  </property>
  <property fmtid="{D5CDD505-2E9C-101B-9397-08002B2CF9AE}" pid="3" name="Creator">
    <vt:lpwstr>Adobe Illustrator 26.3 (Macintosh)</vt:lpwstr>
  </property>
  <property fmtid="{D5CDD505-2E9C-101B-9397-08002B2CF9AE}" pid="4" name="LastSaved">
    <vt:filetime>2022-07-18T00:00:00Z</vt:filetime>
  </property>
  <property fmtid="{D5CDD505-2E9C-101B-9397-08002B2CF9AE}" pid="5" name="Producer">
    <vt:lpwstr>Adobe PDF library 16.07</vt:lpwstr>
  </property>
</Properties>
</file>